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
  </p:notesMasterIdLst>
  <p:handoutMasterIdLst>
    <p:handoutMasterId r:id="rId24"/>
  </p:handoutMasterIdLst>
  <p:sldIdLst>
    <p:sldId id="592" r:id="rId2"/>
    <p:sldId id="826" r:id="rId3"/>
    <p:sldId id="827" r:id="rId4"/>
    <p:sldId id="830" r:id="rId5"/>
    <p:sldId id="831" r:id="rId6"/>
    <p:sldId id="840" r:id="rId7"/>
    <p:sldId id="899" r:id="rId8"/>
    <p:sldId id="914" r:id="rId9"/>
    <p:sldId id="915" r:id="rId10"/>
    <p:sldId id="916" r:id="rId11"/>
    <p:sldId id="917" r:id="rId12"/>
    <p:sldId id="918" r:id="rId13"/>
    <p:sldId id="919" r:id="rId14"/>
    <p:sldId id="921" r:id="rId15"/>
    <p:sldId id="920" r:id="rId16"/>
    <p:sldId id="922" r:id="rId17"/>
    <p:sldId id="923" r:id="rId18"/>
    <p:sldId id="924" r:id="rId19"/>
    <p:sldId id="925" r:id="rId20"/>
    <p:sldId id="926" r:id="rId21"/>
    <p:sldId id="9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31"/>
    <p:restoredTop sz="95329"/>
  </p:normalViewPr>
  <p:slideViewPr>
    <p:cSldViewPr snapToGrid="0" snapToObjects="1">
      <p:cViewPr varScale="1">
        <p:scale>
          <a:sx n="84" d="100"/>
          <a:sy n="84"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10/22/25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10/22/25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C8F523-A04C-2132-75B8-F868A79E9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BA238-ABD4-27EE-B43E-68A9C835818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7FA86BD-1D53-C36E-18EC-0D6129B04BDE}"/>
              </a:ext>
            </a:extLst>
          </p:cNvPr>
          <p:cNvSpPr>
            <a:spLocks noGrp="1"/>
          </p:cNvSpPr>
          <p:nvPr>
            <p:ph type="subTitle" idx="1"/>
          </p:nvPr>
        </p:nvSpPr>
        <p:spPr>
          <a:xfrm>
            <a:off x="-1" y="-1"/>
            <a:ext cx="10972801" cy="6835139"/>
          </a:xfrm>
        </p:spPr>
        <p:txBody>
          <a:bodyPr>
            <a:normAutofit/>
          </a:bodyPr>
          <a:lstStyle/>
          <a:p>
            <a:pPr algn="l"/>
            <a:r>
              <a:rPr lang="en-US" sz="2200" b="1" dirty="0">
                <a:solidFill>
                  <a:schemeClr val="bg1"/>
                </a:solidFill>
                <a:latin typeface="Goudy Old Style" panose="02020502050305020303" pitchFamily="18" charset="77"/>
              </a:rPr>
              <a:t>The Black Dwarfs are more reticent but hate Miraz and agree to support Caspian against him, but suggest recruiting some hags and ogres, an idea from which the company recoils in horror.</a:t>
            </a:r>
          </a:p>
          <a:p>
            <a:pPr algn="l"/>
            <a:r>
              <a:rPr lang="en-US" sz="2200" dirty="0">
                <a:solidFill>
                  <a:schemeClr val="bg1"/>
                </a:solidFill>
                <a:latin typeface="Goudy Old Style" panose="02020502050305020303" pitchFamily="18" charset="77"/>
              </a:rPr>
              <a:t>“Five Black Dwarfs…looked suspiciously at Caspian, but in the end the eldest of them said, “If he is against Miraz, we’ll have him for King.”…“Shall we go farther up for you, up to the crags? There’s an Ogre or two and a Hag that we could introduce you to, up there.” “Certainly not,” said Caspian. “I should think not, indeed,”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“We want none of that sort on our side.”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disagreed with this, but Trumpkin and the Badger overruled him. It gave Caspian a shock to realize that the horrible creatures out of the old stories, as well as the nice ones, had some descendants in Narnia still. “We should not have Aslan for friend if we brought in that rabble,”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a:t>
            </a:r>
          </a:p>
          <a:p>
            <a:pPr algn="l"/>
            <a:r>
              <a:rPr lang="en-US" sz="2200" b="1" dirty="0">
                <a:solidFill>
                  <a:schemeClr val="bg1"/>
                </a:solidFill>
                <a:latin typeface="Goudy Old Style" panose="02020502050305020303" pitchFamily="18" charset="77"/>
              </a:rPr>
              <a:t>The centaurs are expecting them, and say the portents of the stars say it is time for war, an idea the company embraces after some consideration.</a:t>
            </a:r>
          </a:p>
          <a:p>
            <a:pPr algn="l"/>
            <a:r>
              <a:rPr lang="en-US" sz="2200" dirty="0">
                <a:solidFill>
                  <a:schemeClr val="bg1"/>
                </a:solidFill>
                <a:latin typeface="Goudy Old Style" panose="02020502050305020303" pitchFamily="18" charset="77"/>
              </a:rPr>
              <a:t>“The great Centaur </a:t>
            </a:r>
            <a:r>
              <a:rPr lang="en-US" sz="2200" dirty="0" err="1">
                <a:solidFill>
                  <a:schemeClr val="bg1"/>
                </a:solidFill>
                <a:latin typeface="Goudy Old Style" panose="02020502050305020303" pitchFamily="18" charset="77"/>
              </a:rPr>
              <a:t>Glenstorm</a:t>
            </a:r>
            <a:r>
              <a:rPr lang="en-US" sz="2200" dirty="0">
                <a:solidFill>
                  <a:schemeClr val="bg1"/>
                </a:solidFill>
                <a:latin typeface="Goudy Old Style" panose="02020502050305020303" pitchFamily="18" charset="77"/>
              </a:rPr>
              <a:t>…was a prophet and a star-gazer and knew what they had come about. “Long live the King,” he cried. “I and my sons are ready for war. When is the battle to be joined?” The time is ripe,” said </a:t>
            </a:r>
            <a:r>
              <a:rPr lang="en-US" sz="2200" dirty="0" err="1">
                <a:solidFill>
                  <a:schemeClr val="bg1"/>
                </a:solidFill>
                <a:latin typeface="Goudy Old Style" panose="02020502050305020303" pitchFamily="18" charset="77"/>
              </a:rPr>
              <a:t>Glenstorm</a:t>
            </a:r>
            <a:r>
              <a:rPr lang="en-US" sz="2200" dirty="0">
                <a:solidFill>
                  <a:schemeClr val="bg1"/>
                </a:solidFill>
                <a:latin typeface="Goudy Old Style" panose="02020502050305020303" pitchFamily="18" charset="77"/>
              </a:rPr>
              <a:t>. “I watch the skies, Badger, for it is mine to watch, as it is yours to remember. </a:t>
            </a:r>
            <a:r>
              <a:rPr lang="en-US" sz="2200" dirty="0" err="1">
                <a:solidFill>
                  <a:schemeClr val="bg1"/>
                </a:solidFill>
                <a:latin typeface="Goudy Old Style" panose="02020502050305020303" pitchFamily="18" charset="77"/>
              </a:rPr>
              <a:t>Tarva</a:t>
            </a:r>
            <a:r>
              <a:rPr lang="en-US" sz="2200" dirty="0">
                <a:solidFill>
                  <a:schemeClr val="bg1"/>
                </a:solidFill>
                <a:latin typeface="Goudy Old Style" panose="02020502050305020303" pitchFamily="18" charset="77"/>
              </a:rPr>
              <a:t> and </a:t>
            </a:r>
            <a:r>
              <a:rPr lang="en-US" sz="2200" dirty="0" err="1">
                <a:solidFill>
                  <a:schemeClr val="bg1"/>
                </a:solidFill>
                <a:latin typeface="Goudy Old Style" panose="02020502050305020303" pitchFamily="18" charset="77"/>
              </a:rPr>
              <a:t>Alambil</a:t>
            </a:r>
            <a:r>
              <a:rPr lang="en-US" sz="2200" dirty="0">
                <a:solidFill>
                  <a:schemeClr val="bg1"/>
                </a:solidFill>
                <a:latin typeface="Goudy Old Style" panose="02020502050305020303" pitchFamily="18" charset="77"/>
              </a:rPr>
              <a:t> have met in the halls of high heaven, and on earth a son of Adam has once more arisen to rule and name the creatures. The hour has struck. Our council at the Dancing Lawn must be a council of war.” He spoke in such a voice that neither Caspian nor the others hesitated for a moment: it now seemed to them quite possible that they might win a war and quite certain that they must wage one.</a:t>
            </a:r>
          </a:p>
        </p:txBody>
      </p:sp>
      <p:sp>
        <p:nvSpPr>
          <p:cNvPr id="6" name="Rectangle 2">
            <a:extLst>
              <a:ext uri="{FF2B5EF4-FFF2-40B4-BE49-F238E27FC236}">
                <a16:creationId xmlns:a16="http://schemas.microsoft.com/office/drawing/2014/main" id="{A7B052DC-6B13-CD6B-3CFA-F1BAEFF44F7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FD465CF-95E3-71FC-4E6A-03C6F36BC05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26580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D9E29C-821E-FBB4-BB2C-681A596D6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4E177-BD64-1FBD-6638-153AB410492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2073192-1397-E680-15BA-76AD5F2D84FD}"/>
              </a:ext>
            </a:extLst>
          </p:cNvPr>
          <p:cNvSpPr>
            <a:spLocks noGrp="1"/>
          </p:cNvSpPr>
          <p:nvPr>
            <p:ph type="subTitle" idx="1"/>
          </p:nvPr>
        </p:nvSpPr>
        <p:spPr>
          <a:xfrm>
            <a:off x="-1" y="-1"/>
            <a:ext cx="10972801" cy="6835139"/>
          </a:xfrm>
        </p:spPr>
        <p:txBody>
          <a:bodyPr>
            <a:normAutofit/>
          </a:bodyPr>
          <a:lstStyle/>
          <a:p>
            <a:pPr algn="l"/>
            <a:r>
              <a:rPr lang="en-US" sz="2200" b="1" dirty="0" err="1">
                <a:solidFill>
                  <a:schemeClr val="bg1"/>
                </a:solidFill>
                <a:latin typeface="Goudy Old Style" panose="02020502050305020303" pitchFamily="18" charset="77"/>
              </a:rPr>
              <a:t>Reepicheep</a:t>
            </a:r>
            <a:r>
              <a:rPr lang="en-US" sz="2200" b="1" dirty="0">
                <a:solidFill>
                  <a:schemeClr val="bg1"/>
                </a:solidFill>
                <a:latin typeface="Goudy Old Style" panose="02020502050305020303" pitchFamily="18" charset="77"/>
              </a:rPr>
              <a:t> and his mice brethren support Caspian, and although the company are unable to wake the trees, a host of Fauns come in the night and lead the company in a dance.</a:t>
            </a:r>
          </a:p>
          <a:p>
            <a:pPr algn="l"/>
            <a:r>
              <a:rPr lang="en-US" sz="2200" dirty="0">
                <a:solidFill>
                  <a:schemeClr val="bg1"/>
                </a:solidFill>
                <a:latin typeface="Goudy Old Style" panose="02020502050305020303" pitchFamily="18" charset="77"/>
              </a:rPr>
              <a:t>“</a:t>
            </a:r>
            <a:r>
              <a:rPr lang="en-US" sz="2200" dirty="0" err="1">
                <a:solidFill>
                  <a:schemeClr val="bg1"/>
                </a:solidFill>
                <a:latin typeface="Goudy Old Style" panose="02020502050305020303" pitchFamily="18" charset="77"/>
              </a:rPr>
              <a:t>Reepicheep</a:t>
            </a:r>
            <a:r>
              <a:rPr lang="en-US" sz="2200" dirty="0">
                <a:solidFill>
                  <a:schemeClr val="bg1"/>
                </a:solidFill>
                <a:latin typeface="Goudy Old Style" panose="02020502050305020303" pitchFamily="18" charset="77"/>
              </a:rPr>
              <a:t>…was a gay and martial mouse. He wore a tiny little rapier at his side and twirled his long whiskers as if they were a moustache. “There are twelve of us, Sire,” he said with a dashing and graceful bow, “and I place all the resources of my people unreservedly at your Majesty’s disposal.” “Now,” said the Badger, “if only we could wake the spirits of these trees and this well, we should have done a good day’s work.” “Can’t we?” said Caspian. “No,”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“We have no power over them. Since the Humans came into the land, felling forests and defiling streams, the Dryads and Naiads have sunk into a deep sleep…The moon was bright; Caspian had been asleep longer than he thought. Nearer and nearer came the music, a tune wild and yet dreamy, and the noise of many light feet, till at last, out from the wood into the moonlight, came dancing shapes such as Caspian had been thinking of all his life. “Fauns!” cried Caspian, jumping up, and in a moment they were all round him. It took next to no time to explain the whole situation to them and they accepted Caspian at once. Before he knew what he was doing he found himself joining in the dance. Trumpkin, with heavier and jerkier movements, did likewise and even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hopped and lumbered about as best he could… When Caspian awoke next morning he could hardly believe that it had not all been a dream; but the grass was covered with little cloven hoofmarks.”</a:t>
            </a:r>
          </a:p>
        </p:txBody>
      </p:sp>
      <p:sp>
        <p:nvSpPr>
          <p:cNvPr id="6" name="Rectangle 2">
            <a:extLst>
              <a:ext uri="{FF2B5EF4-FFF2-40B4-BE49-F238E27FC236}">
                <a16:creationId xmlns:a16="http://schemas.microsoft.com/office/drawing/2014/main" id="{D0951E46-506A-FEF6-F586-99137A7FA2A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0A0E3C1-6F97-2F96-AFD1-996F4B5A2EC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41545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AED5E0-B216-1C33-09A1-6312258DE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371E3-C354-1865-8B36-38697DC0EA5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CD170F9-B5A9-46B5-B348-838EB46D79CA}"/>
              </a:ext>
            </a:extLst>
          </p:cNvPr>
          <p:cNvSpPr>
            <a:spLocks noGrp="1"/>
          </p:cNvSpPr>
          <p:nvPr>
            <p:ph type="subTitle" idx="1"/>
          </p:nvPr>
        </p:nvSpPr>
        <p:spPr>
          <a:xfrm>
            <a:off x="-1" y="-1"/>
            <a:ext cx="10972801"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There is Joy in living into and pursuing your faith.</a:t>
            </a:r>
          </a:p>
          <a:p>
            <a:pPr algn="l"/>
            <a:r>
              <a:rPr lang="en-US" sz="2200" dirty="0">
                <a:solidFill>
                  <a:schemeClr val="bg1"/>
                </a:solidFill>
                <a:latin typeface="Goudy Old Style" panose="02020502050305020303" pitchFamily="18" charset="77"/>
              </a:rPr>
              <a:t>Seeing the same Truth/engaging the same quest is a strong foundation for friendship.</a:t>
            </a:r>
          </a:p>
          <a:p>
            <a:pPr algn="l"/>
            <a:r>
              <a:rPr lang="en-US" sz="2200" dirty="0">
                <a:solidFill>
                  <a:schemeClr val="bg1"/>
                </a:solidFill>
                <a:latin typeface="Goudy Old Style" panose="02020502050305020303" pitchFamily="18" charset="77"/>
              </a:rPr>
              <a:t>A utilitarian/pragmatic worldview is antithetical to fellowship and loyalty.</a:t>
            </a:r>
          </a:p>
          <a:p>
            <a:pPr algn="l"/>
            <a:r>
              <a:rPr lang="en-US" sz="2200" dirty="0">
                <a:solidFill>
                  <a:schemeClr val="bg1"/>
                </a:solidFill>
                <a:latin typeface="Goudy Old Style" panose="02020502050305020303" pitchFamily="18" charset="77"/>
              </a:rPr>
              <a:t>Reductionistic thinking and failure of imagination limits your understanding of reality.</a:t>
            </a:r>
          </a:p>
          <a:p>
            <a:pPr algn="l"/>
            <a:r>
              <a:rPr lang="en-US" sz="2200" dirty="0">
                <a:solidFill>
                  <a:schemeClr val="bg1"/>
                </a:solidFill>
                <a:latin typeface="Goudy Old Style" panose="02020502050305020303" pitchFamily="18" charset="77"/>
              </a:rPr>
              <a:t>The timing and season for a quest is determined in the Heavens.</a:t>
            </a:r>
          </a:p>
        </p:txBody>
      </p:sp>
      <p:sp>
        <p:nvSpPr>
          <p:cNvPr id="6" name="Rectangle 2">
            <a:extLst>
              <a:ext uri="{FF2B5EF4-FFF2-40B4-BE49-F238E27FC236}">
                <a16:creationId xmlns:a16="http://schemas.microsoft.com/office/drawing/2014/main" id="{B92E37E0-E371-CDA8-40EF-02BA9307AD7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3250AB6-9F3B-19B5-97DD-8E5876E03B1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21807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A1E370-B4A2-0E4B-F49B-0D9DAE97D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19836-519D-E559-D555-F26797D9D01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55B8D99-A48C-D913-9925-202639DBC316}"/>
              </a:ext>
            </a:extLst>
          </p:cNvPr>
          <p:cNvSpPr>
            <a:spLocks noGrp="1"/>
          </p:cNvSpPr>
          <p:nvPr>
            <p:ph type="subTitle" idx="1"/>
          </p:nvPr>
        </p:nvSpPr>
        <p:spPr>
          <a:xfrm>
            <a:off x="-1" y="-1"/>
            <a:ext cx="10972801" cy="6835139"/>
          </a:xfrm>
        </p:spPr>
        <p:txBody>
          <a:bodyPr>
            <a:normAutofit fontScale="92500" lnSpcReduction="20000"/>
          </a:bodyPr>
          <a:lstStyle/>
          <a:p>
            <a:pPr algn="l"/>
            <a:r>
              <a:rPr lang="en-US" b="1" dirty="0">
                <a:solidFill>
                  <a:schemeClr val="bg1"/>
                </a:solidFill>
                <a:latin typeface="Goudy Old Style" panose="02020502050305020303" pitchFamily="18" charset="77"/>
              </a:rPr>
              <a:t>THEMES</a:t>
            </a:r>
          </a:p>
          <a:p>
            <a:pPr algn="l"/>
            <a:r>
              <a:rPr lang="en-US" b="1" dirty="0">
                <a:solidFill>
                  <a:schemeClr val="bg1"/>
                </a:solidFill>
                <a:latin typeface="Goudy Old Style" panose="02020502050305020303" pitchFamily="18" charset="77"/>
              </a:rPr>
              <a:t>There is Joy in living into and pursuing your faith.</a:t>
            </a:r>
          </a:p>
          <a:p>
            <a:pPr algn="l"/>
            <a:r>
              <a:rPr lang="en-US" dirty="0">
                <a:solidFill>
                  <a:schemeClr val="bg1"/>
                </a:solidFill>
                <a:latin typeface="Goudy Old Style" panose="02020502050305020303" pitchFamily="18" charset="77"/>
              </a:rPr>
              <a:t>“NOW BEGAN THE HAPPIEST TIMES THAT Caspian had ever known. On a fine summer morning when the dew lay on the grass he set off with the Badger and the two Dwarfs, up through the forest to a high saddle in the mountains and down onto their sunny southern slopes where one looked across the green </a:t>
            </a:r>
            <a:r>
              <a:rPr lang="en-US" dirty="0" err="1">
                <a:solidFill>
                  <a:schemeClr val="bg1"/>
                </a:solidFill>
                <a:latin typeface="Goudy Old Style" panose="02020502050305020303" pitchFamily="18" charset="77"/>
              </a:rPr>
              <a:t>wolds</a:t>
            </a:r>
            <a:r>
              <a:rPr lang="en-US" dirty="0">
                <a:solidFill>
                  <a:schemeClr val="bg1"/>
                </a:solidFill>
                <a:latin typeface="Goudy Old Style" panose="02020502050305020303" pitchFamily="18" charset="77"/>
              </a:rPr>
              <a:t> of </a:t>
            </a:r>
            <a:r>
              <a:rPr lang="en-US" dirty="0" err="1">
                <a:solidFill>
                  <a:schemeClr val="bg1"/>
                </a:solidFill>
                <a:latin typeface="Goudy Old Style" panose="02020502050305020303" pitchFamily="18" charset="77"/>
              </a:rPr>
              <a:t>Archenland</a:t>
            </a:r>
            <a:r>
              <a:rPr lang="en-US" dirty="0">
                <a:solidFill>
                  <a:schemeClr val="bg1"/>
                </a:solidFill>
                <a:latin typeface="Goudy Old Style" panose="02020502050305020303" pitchFamily="18" charset="77"/>
              </a:rPr>
              <a:t>.”</a:t>
            </a:r>
            <a:endParaRPr lang="en-US" i="1" dirty="0">
              <a:solidFill>
                <a:schemeClr val="bg1"/>
              </a:solidFill>
              <a:latin typeface="Goudy Old Style" panose="02020502050305020303" pitchFamily="18" charset="77"/>
            </a:endParaRPr>
          </a:p>
          <a:p>
            <a:pPr algn="l"/>
            <a:r>
              <a:rPr lang="en-US" b="0" i="1" dirty="0">
                <a:solidFill>
                  <a:schemeClr val="bg1"/>
                </a:solidFill>
                <a:effectLst/>
                <a:latin typeface="Goudy Old Style" panose="02020502050305020303" pitchFamily="18" charset="77"/>
              </a:rPr>
              <a:t>"You make known to me the path of life; in your presence there is fullness of joy; at your right hand are pleasures forevermore. </a:t>
            </a:r>
            <a:r>
              <a:rPr lang="en-US" sz="1700" b="0" dirty="0">
                <a:solidFill>
                  <a:schemeClr val="bg1"/>
                </a:solidFill>
                <a:effectLst/>
                <a:latin typeface="Goudy Old Style" panose="02020502050305020303" pitchFamily="18" charset="77"/>
              </a:rPr>
              <a:t>Ps. 22:16 </a:t>
            </a:r>
            <a:r>
              <a:rPr lang="en-US" b="0" i="1" dirty="0">
                <a:solidFill>
                  <a:schemeClr val="bg1"/>
                </a:solidFill>
                <a:effectLst/>
                <a:latin typeface="Goudy Old Style" panose="02020502050305020303" pitchFamily="18" charset="77"/>
              </a:rPr>
              <a:t>May the God of hope fill you with all joy and peace in believing, so that by the power of the Holy Spirit you may abound in hope. </a:t>
            </a:r>
            <a:r>
              <a:rPr lang="en-US" sz="1700" b="0" dirty="0">
                <a:solidFill>
                  <a:schemeClr val="bg1"/>
                </a:solidFill>
                <a:effectLst/>
                <a:latin typeface="Goudy Old Style" panose="02020502050305020303" pitchFamily="18" charset="77"/>
              </a:rPr>
              <a:t>Romans 15:13 </a:t>
            </a:r>
            <a:r>
              <a:rPr lang="en-US" b="0" i="1" dirty="0">
                <a:solidFill>
                  <a:schemeClr val="bg1"/>
                </a:solidFill>
                <a:effectLst/>
                <a:latin typeface="Goudy Old Style" panose="02020502050305020303" pitchFamily="18" charset="77"/>
              </a:rPr>
              <a:t>Though you have not seen him, you love him. Though you do not now see him, you believe in him and rejoice with joy that is inexpressible and filled with glory. </a:t>
            </a:r>
            <a:r>
              <a:rPr lang="en-US" sz="1700" b="0" dirty="0">
                <a:solidFill>
                  <a:schemeClr val="bg1"/>
                </a:solidFill>
                <a:effectLst/>
                <a:latin typeface="Goudy Old Style" panose="02020502050305020303" pitchFamily="18" charset="77"/>
              </a:rPr>
              <a:t>I Peter 1:8 </a:t>
            </a:r>
            <a:r>
              <a:rPr lang="en-US" b="0" i="1" dirty="0">
                <a:solidFill>
                  <a:schemeClr val="bg1"/>
                </a:solidFill>
                <a:effectLst/>
                <a:latin typeface="Goudy Old Style" panose="02020502050305020303" pitchFamily="18" charset="77"/>
              </a:rPr>
              <a:t>For you shall go out in joy and be led forth in peace; the mountains and the hills before you shall break forth into singing, and all the trees of the field shall clap their hands. </a:t>
            </a:r>
            <a:r>
              <a:rPr lang="en-US" sz="1700" b="0" dirty="0">
                <a:solidFill>
                  <a:schemeClr val="bg1"/>
                </a:solidFill>
                <a:effectLst/>
                <a:latin typeface="Goudy Old Style" panose="02020502050305020303" pitchFamily="18" charset="77"/>
              </a:rPr>
              <a:t>Is. 55:12</a:t>
            </a:r>
          </a:p>
          <a:p>
            <a:pPr algn="l"/>
            <a:r>
              <a:rPr lang="en-US" sz="2200" b="1" dirty="0">
                <a:solidFill>
                  <a:schemeClr val="bg1"/>
                </a:solidFill>
                <a:latin typeface="Goudy Old Style" panose="02020502050305020303" pitchFamily="18" charset="77"/>
              </a:rPr>
              <a:t>Seeing the same Truth/engaging the same quest is a strong foundation for friendship.</a:t>
            </a:r>
          </a:p>
          <a:p>
            <a:pPr algn="l"/>
            <a:r>
              <a:rPr lang="en-US" sz="2200" dirty="0">
                <a:solidFill>
                  <a:schemeClr val="bg1"/>
                </a:solidFill>
                <a:latin typeface="Goudy Old Style" panose="02020502050305020303" pitchFamily="18" charset="77"/>
              </a:rPr>
              <a:t>“And when everything had been explained to them (which took a long time because they were so sleepy) they said, just as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had said, that a son of Adam ought to be King of Narnia and all kissed Caspian—very wet, </a:t>
            </a:r>
            <a:r>
              <a:rPr lang="en-US" sz="2200" dirty="0" err="1">
                <a:solidFill>
                  <a:schemeClr val="bg1"/>
                </a:solidFill>
                <a:latin typeface="Goudy Old Style" panose="02020502050305020303" pitchFamily="18" charset="77"/>
              </a:rPr>
              <a:t>snuffly</a:t>
            </a:r>
            <a:r>
              <a:rPr lang="en-US" sz="2200" dirty="0">
                <a:solidFill>
                  <a:schemeClr val="bg1"/>
                </a:solidFill>
                <a:latin typeface="Goudy Old Style" panose="02020502050305020303" pitchFamily="18" charset="77"/>
              </a:rPr>
              <a:t> kisses they were—and offered him some honey… It took some time to satisfy [the Red Dwarfs] that Caspian was a friend and not an enemy, but when they did, they all cried—“Long live the King,” and their gifts were noble—mail shirts and helmets and swords for Caspian and Trumpkin and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a:t>
            </a:r>
          </a:p>
          <a:p>
            <a:pPr algn="l"/>
            <a:r>
              <a:rPr lang="en-US" b="0" i="1" dirty="0">
                <a:solidFill>
                  <a:schemeClr val="bg1"/>
                </a:solidFill>
                <a:effectLst/>
                <a:latin typeface="Goudy Old Style" panose="02020502050305020303" pitchFamily="18" charset="77"/>
              </a:rPr>
              <a:t>If we say we have fellowship with him while walking in darkness, we lie and do not practice the truth. But if we walk in the light, as he himself is in the light, we have fellowship with one another, and the blood of Jesus his Son cleanses us from all </a:t>
            </a:r>
            <a:r>
              <a:rPr lang="en-US" b="0" i="1" dirty="0" err="1">
                <a:solidFill>
                  <a:schemeClr val="bg1"/>
                </a:solidFill>
                <a:effectLst/>
                <a:latin typeface="Goudy Old Style" panose="02020502050305020303" pitchFamily="18" charset="77"/>
              </a:rPr>
              <a:t>sin”</a:t>
            </a:r>
            <a:r>
              <a:rPr lang="en-US" sz="1700" b="0" dirty="0" err="1">
                <a:solidFill>
                  <a:schemeClr val="bg1"/>
                </a:solidFill>
                <a:effectLst/>
                <a:latin typeface="Goudy Old Style" panose="02020502050305020303" pitchFamily="18" charset="77"/>
              </a:rPr>
              <a:t>I</a:t>
            </a:r>
            <a:r>
              <a:rPr lang="en-US" sz="1700" b="0" dirty="0">
                <a:solidFill>
                  <a:schemeClr val="bg1"/>
                </a:solidFill>
                <a:effectLst/>
                <a:latin typeface="Goudy Old Style" panose="02020502050305020303" pitchFamily="18" charset="77"/>
              </a:rPr>
              <a:t> Jn. 1:6-7 </a:t>
            </a:r>
            <a:r>
              <a:rPr lang="en-US" b="0" i="1" dirty="0">
                <a:solidFill>
                  <a:schemeClr val="bg1"/>
                </a:solidFill>
                <a:effectLst/>
                <a:latin typeface="Goudy Old Style" panose="02020502050305020303" pitchFamily="18" charset="77"/>
              </a:rPr>
              <a:t>We proclaim to you what we have seen and heard, so that you also may have fellowship with us. And our fellowship is with the Father and with his Son, Jesus Christ</a:t>
            </a:r>
            <a:r>
              <a:rPr lang="en-US" sz="1700" b="0" dirty="0">
                <a:solidFill>
                  <a:schemeClr val="bg1"/>
                </a:solidFill>
                <a:effectLst/>
                <a:latin typeface="Goudy Old Style" panose="02020502050305020303" pitchFamily="18" charset="77"/>
              </a:rPr>
              <a:t>. I Jn. 1:3 </a:t>
            </a:r>
            <a:r>
              <a:rPr lang="en-US" b="0" i="1" dirty="0">
                <a:solidFill>
                  <a:schemeClr val="bg1"/>
                </a:solidFill>
                <a:effectLst/>
                <a:latin typeface="Goudy Old Style" panose="02020502050305020303" pitchFamily="18" charset="77"/>
              </a:rPr>
              <a:t>And I am no longer in the world, but they are in the world, and I am coming to you. Holy Father, keep them in your name, which you have given me, that they may be one, even as we are one. </a:t>
            </a:r>
            <a:r>
              <a:rPr lang="en-US" sz="1700" b="0" dirty="0">
                <a:solidFill>
                  <a:schemeClr val="bg1"/>
                </a:solidFill>
                <a:effectLst/>
                <a:latin typeface="Goudy Old Style" panose="02020502050305020303" pitchFamily="18" charset="77"/>
              </a:rPr>
              <a:t>Jn 17:11</a:t>
            </a:r>
            <a:endParaRPr lang="en-US" sz="17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2C35E5E1-9DE3-B1A8-93A3-DA6ED86FC37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C6140CE-FF74-6CEF-80D0-3D2405784FFA}"/>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68686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A1CA58-DC5D-9AF4-B566-8B1B96D4C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92432-F547-6F62-5343-005C1B4AEC9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9EE3897-D55F-812F-A6C5-75CDAE2BFA46}"/>
              </a:ext>
            </a:extLst>
          </p:cNvPr>
          <p:cNvSpPr>
            <a:spLocks noGrp="1"/>
          </p:cNvSpPr>
          <p:nvPr>
            <p:ph type="subTitle" idx="1"/>
          </p:nvPr>
        </p:nvSpPr>
        <p:spPr>
          <a:xfrm>
            <a:off x="-1" y="-1"/>
            <a:ext cx="10972801" cy="6835139"/>
          </a:xfrm>
        </p:spPr>
        <p:txBody>
          <a:bodyPr>
            <a:normAutofit/>
          </a:bodyPr>
          <a:lstStyle/>
          <a:p>
            <a:pPr algn="l"/>
            <a:r>
              <a:rPr lang="en-US" sz="2200" b="1" dirty="0">
                <a:solidFill>
                  <a:schemeClr val="bg1"/>
                </a:solidFill>
                <a:latin typeface="Goudy Old Style" panose="02020502050305020303" pitchFamily="18" charset="77"/>
              </a:rPr>
              <a:t>A utilitarian/pragmatic worldview is antithetical to fellowship and loyalty</a:t>
            </a:r>
          </a:p>
          <a:p>
            <a:pPr algn="l"/>
            <a:r>
              <a:rPr lang="en-US" sz="2200" dirty="0">
                <a:solidFill>
                  <a:schemeClr val="bg1"/>
                </a:solidFill>
                <a:latin typeface="Goudy Old Style" panose="02020502050305020303" pitchFamily="18" charset="77"/>
              </a:rPr>
              <a:t>“Do you believe in Aslan?” said Caspian to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“I’ll believe in anyone or anything,” said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“that’ll batter these cursed </a:t>
            </a:r>
            <a:r>
              <a:rPr lang="en-US" sz="2200" dirty="0" err="1">
                <a:solidFill>
                  <a:schemeClr val="bg1"/>
                </a:solidFill>
                <a:latin typeface="Goudy Old Style" panose="02020502050305020303" pitchFamily="18" charset="77"/>
              </a:rPr>
              <a:t>Telmarine</a:t>
            </a:r>
            <a:r>
              <a:rPr lang="en-US" sz="2200" dirty="0">
                <a:solidFill>
                  <a:schemeClr val="bg1"/>
                </a:solidFill>
                <a:latin typeface="Goudy Old Style" panose="02020502050305020303" pitchFamily="18" charset="77"/>
              </a:rPr>
              <a:t> barbarians to pieces or drive them out of Narnia. Anyone or anything, Aslan or the White Witch, do you understand?” “Silence, silence,”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“You do not know what you are saying. She was a worse enemy than Miraz and all his race.” “Not to Dwarfs, she wasn’t,” said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a:t>
            </a:r>
            <a:endParaRPr lang="en-US" sz="2200" i="1" dirty="0">
              <a:solidFill>
                <a:schemeClr val="bg1"/>
              </a:solidFill>
              <a:latin typeface="Goudy Old Style" panose="02020502050305020303" pitchFamily="18" charset="77"/>
            </a:endParaRPr>
          </a:p>
          <a:p>
            <a:pPr algn="l"/>
            <a:r>
              <a:rPr lang="en-US" sz="2200" b="0" i="1" dirty="0">
                <a:solidFill>
                  <a:schemeClr val="bg1"/>
                </a:solidFill>
                <a:effectLst/>
                <a:latin typeface="Goudy Old Style" panose="02020502050305020303" pitchFamily="18" charset="77"/>
              </a:rPr>
              <a:t>"Do nothing out of selfish ambition or vain conceit, but in humility value others above themselves, not looking to your own interests but each of you to the interests of the others” </a:t>
            </a:r>
            <a:r>
              <a:rPr lang="en-US" sz="1600" b="0" dirty="0">
                <a:solidFill>
                  <a:schemeClr val="bg1"/>
                </a:solidFill>
                <a:effectLst/>
                <a:latin typeface="Goudy Old Style" panose="02020502050305020303" pitchFamily="18" charset="77"/>
              </a:rPr>
              <a:t>Phil. 2:3-4 </a:t>
            </a:r>
            <a:r>
              <a:rPr lang="en-US" sz="2200" b="0" i="1" dirty="0">
                <a:solidFill>
                  <a:schemeClr val="bg1"/>
                </a:solidFill>
                <a:effectLst/>
                <a:latin typeface="Goudy Old Style" panose="02020502050305020303" pitchFamily="18" charset="77"/>
              </a:rPr>
              <a:t>Whoever walks in integrity walks securely, but he who makes his ways crooked will be found out. </a:t>
            </a:r>
            <a:r>
              <a:rPr lang="en-US" sz="1600" dirty="0">
                <a:solidFill>
                  <a:schemeClr val="bg1"/>
                </a:solidFill>
                <a:latin typeface="Goudy Old Style" panose="02020502050305020303" pitchFamily="18" charset="77"/>
              </a:rPr>
              <a:t>Prov. 10:9 </a:t>
            </a:r>
            <a:r>
              <a:rPr lang="en-US" sz="2200" b="0" i="1" dirty="0">
                <a:solidFill>
                  <a:schemeClr val="bg1"/>
                </a:solidFill>
                <a:effectLst/>
                <a:latin typeface="Goudy Old Style" panose="02020502050305020303" pitchFamily="18" charset="77"/>
              </a:rPr>
              <a:t>The disloyal will get what their conduct deserves, and a good man, what his deeds deserve. </a:t>
            </a:r>
            <a:r>
              <a:rPr lang="en-US" sz="1600" b="0" dirty="0">
                <a:solidFill>
                  <a:schemeClr val="bg1"/>
                </a:solidFill>
                <a:effectLst/>
                <a:latin typeface="Goudy Old Style" panose="02020502050305020303" pitchFamily="18" charset="77"/>
              </a:rPr>
              <a:t>Prov. 14:14 </a:t>
            </a:r>
            <a:r>
              <a:rPr lang="en-US" sz="2200" b="0" i="1" dirty="0">
                <a:solidFill>
                  <a:schemeClr val="bg1"/>
                </a:solidFill>
                <a:effectLst/>
                <a:latin typeface="Goudy Old Style" panose="02020502050305020303" pitchFamily="18" charset="77"/>
              </a:rPr>
              <a:t>Do not swerve to the right or to the left; turn your foot away from evil. </a:t>
            </a:r>
            <a:r>
              <a:rPr lang="en-US" sz="1600" b="0" dirty="0">
                <a:solidFill>
                  <a:schemeClr val="bg1"/>
                </a:solidFill>
                <a:effectLst/>
                <a:latin typeface="Goudy Old Style" panose="02020502050305020303" pitchFamily="18" charset="77"/>
              </a:rPr>
              <a:t>Prov. 4:27 </a:t>
            </a:r>
            <a:r>
              <a:rPr lang="en-US" sz="2200" b="0" i="1" dirty="0">
                <a:solidFill>
                  <a:schemeClr val="bg1"/>
                </a:solidFill>
                <a:effectLst/>
                <a:latin typeface="Goudy Old Style" panose="02020502050305020303" pitchFamily="18" charset="77"/>
              </a:rPr>
              <a:t>For to set the mind on the flesh is death, but to set the mind on the Spirit is life and peace. For the mind that is set on the flesh is hostile to God, for it does not submit to God's law; indeed, it cannot. </a:t>
            </a:r>
            <a:r>
              <a:rPr lang="en-US" sz="1600" b="0" dirty="0">
                <a:solidFill>
                  <a:schemeClr val="bg1"/>
                </a:solidFill>
                <a:effectLst/>
                <a:latin typeface="Goudy Old Style" panose="02020502050305020303" pitchFamily="18" charset="77"/>
              </a:rPr>
              <a:t>Romans 8:6-7 </a:t>
            </a:r>
            <a:r>
              <a:rPr lang="en-US" sz="2200" b="0" i="1" dirty="0">
                <a:solidFill>
                  <a:schemeClr val="bg1"/>
                </a:solidFill>
                <a:effectLst/>
                <a:latin typeface="Goudy Old Style" panose="02020502050305020303" pitchFamily="18" charset="77"/>
              </a:rPr>
              <a:t>The natural person does not accept the things of the Spirit of God, for they are folly to him, and he is not able to understand them because they are spiritually discerned. </a:t>
            </a:r>
            <a:r>
              <a:rPr lang="en-US" sz="1600" b="0" dirty="0">
                <a:solidFill>
                  <a:schemeClr val="bg1"/>
                </a:solidFill>
                <a:effectLst/>
                <a:latin typeface="Goudy Old Style" panose="02020502050305020303" pitchFamily="18" charset="77"/>
              </a:rPr>
              <a:t>I Cor. 2:14</a:t>
            </a:r>
            <a:br>
              <a:rPr lang="en-US" sz="2200" b="0" i="1" dirty="0">
                <a:solidFill>
                  <a:schemeClr val="bg1"/>
                </a:solidFill>
                <a:effectLst/>
                <a:latin typeface="Goudy Old Style" panose="02020502050305020303" pitchFamily="18" charset="77"/>
              </a:rPr>
            </a:br>
            <a:endParaRPr lang="en-US" sz="2200" b="0" i="1" dirty="0">
              <a:solidFill>
                <a:schemeClr val="bg1"/>
              </a:solidFill>
              <a:effectLst/>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108819E-6938-4F86-4C96-2FCBA432DC0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D245D29-8AFE-54B0-F0A6-3F9E947EFDF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71019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BA7EBF-425A-89DD-B08B-B7AA90886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28919-5DF3-EFA6-F07C-540F097F260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E1B004F-66F4-14CC-A92F-7215B36210B4}"/>
              </a:ext>
            </a:extLst>
          </p:cNvPr>
          <p:cNvSpPr>
            <a:spLocks noGrp="1"/>
          </p:cNvSpPr>
          <p:nvPr>
            <p:ph type="subTitle" idx="1"/>
          </p:nvPr>
        </p:nvSpPr>
        <p:spPr>
          <a:xfrm>
            <a:off x="-1" y="-1"/>
            <a:ext cx="10972801" cy="6835139"/>
          </a:xfrm>
        </p:spPr>
        <p:txBody>
          <a:bodyPr>
            <a:normAutofit/>
          </a:bodyPr>
          <a:lstStyle/>
          <a:p>
            <a:pPr algn="l"/>
            <a:r>
              <a:rPr lang="en-US" sz="2200" b="1" dirty="0">
                <a:solidFill>
                  <a:schemeClr val="bg1"/>
                </a:solidFill>
                <a:latin typeface="Goudy Old Style" panose="02020502050305020303" pitchFamily="18" charset="77"/>
              </a:rPr>
              <a:t>Reductionistic thinking and failure of imagination limits your understanding of reality.  </a:t>
            </a:r>
          </a:p>
          <a:p>
            <a:pPr algn="l"/>
            <a:r>
              <a:rPr lang="en-US" sz="2200" dirty="0">
                <a:solidFill>
                  <a:schemeClr val="bg1"/>
                </a:solidFill>
                <a:latin typeface="Goudy Old Style" panose="02020502050305020303" pitchFamily="18" charset="77"/>
              </a:rPr>
              <a:t>“Now,” said the Badger, “if only we could wake the spirits of these trees and this well, we should have done a good day’s work.” “Can’t we?” said Caspian. “No,”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“We have no power over them. Since the Humans came into the land, felling forests and defiling streams, the Dryads and Naiads have sunk into a deep sleep. Who knows if ever they will stir again? And that is a great loss to our side. The </a:t>
            </a:r>
            <a:r>
              <a:rPr lang="en-US" sz="2200" dirty="0" err="1">
                <a:solidFill>
                  <a:schemeClr val="bg1"/>
                </a:solidFill>
                <a:latin typeface="Goudy Old Style" panose="02020502050305020303" pitchFamily="18" charset="77"/>
              </a:rPr>
              <a:t>Telmarines</a:t>
            </a:r>
            <a:r>
              <a:rPr lang="en-US" sz="2200" dirty="0">
                <a:solidFill>
                  <a:schemeClr val="bg1"/>
                </a:solidFill>
                <a:latin typeface="Goudy Old Style" panose="02020502050305020303" pitchFamily="18" charset="77"/>
              </a:rPr>
              <a:t> are horribly afraid of the woods, and once the Trees moved in anger, our enemies would go mad with fright and be chased out of Narnia as quick as their legs could carry them.” “What imaginations you Animals have!” said Trumpkin, who didn’t believe in such things. “But why stop at Trees and Waters? Wouldn’t it be even nicer if the stones started throwing themselves at old Miraz?” </a:t>
            </a:r>
          </a:p>
          <a:p>
            <a:pPr algn="l"/>
            <a:r>
              <a:rPr lang="en-US" sz="2200" b="0" i="1" dirty="0">
                <a:solidFill>
                  <a:schemeClr val="bg1"/>
                </a:solidFill>
                <a:effectLst/>
                <a:latin typeface="Goudy Old Style" panose="02020502050305020303" pitchFamily="18" charset="77"/>
              </a:rPr>
              <a:t>Now to him who by his power within us is able to do far more than we ever dare to ask or imagine—to him be glory in the Church through Jesus Christ for ever and ever, amen! </a:t>
            </a:r>
            <a:r>
              <a:rPr lang="en-US" sz="1700" b="0" dirty="0">
                <a:solidFill>
                  <a:schemeClr val="bg1"/>
                </a:solidFill>
                <a:effectLst/>
                <a:latin typeface="Goudy Old Style" panose="02020502050305020303" pitchFamily="18" charset="77"/>
              </a:rPr>
              <a:t>Eph. 3:20-21 </a:t>
            </a:r>
            <a:r>
              <a:rPr lang="en-US" sz="2200" b="0" i="1" dirty="0">
                <a:solidFill>
                  <a:schemeClr val="bg1"/>
                </a:solidFill>
                <a:effectLst/>
                <a:latin typeface="Goudy Old Style" panose="02020502050305020303" pitchFamily="18" charset="77"/>
              </a:rPr>
              <a:t>But, as it is written, “What no eye has seen, nor ear heard, nor the heart of man imagined, what God has prepared for those who love him”   </a:t>
            </a:r>
            <a:r>
              <a:rPr lang="en-US" sz="1700" b="0" dirty="0">
                <a:solidFill>
                  <a:schemeClr val="bg1"/>
                </a:solidFill>
                <a:effectLst/>
                <a:latin typeface="Goudy Old Style" panose="02020502050305020303" pitchFamily="18" charset="77"/>
              </a:rPr>
              <a:t>I Cor. 2:9  </a:t>
            </a:r>
            <a:r>
              <a:rPr lang="en-US" sz="2200" b="0" i="1" dirty="0">
                <a:solidFill>
                  <a:schemeClr val="bg1"/>
                </a:solidFill>
                <a:effectLst/>
                <a:latin typeface="Goudy Old Style" panose="02020502050305020303" pitchFamily="18" charset="77"/>
              </a:rPr>
              <a:t>Ask, and it will be given to you; seek, and you will find; knock, and it will be opened to you. </a:t>
            </a:r>
            <a:r>
              <a:rPr lang="en-US" sz="1700" b="0" dirty="0">
                <a:solidFill>
                  <a:schemeClr val="bg1"/>
                </a:solidFill>
                <a:effectLst/>
                <a:latin typeface="Goudy Old Style" panose="02020502050305020303" pitchFamily="18" charset="77"/>
              </a:rPr>
              <a:t>Mt. 7:7</a:t>
            </a:r>
            <a:r>
              <a:rPr lang="en-US" sz="1400" b="0" i="0" dirty="0">
                <a:solidFill>
                  <a:schemeClr val="bg1"/>
                </a:solidFill>
                <a:effectLst/>
                <a:latin typeface="Google Sans"/>
              </a:rPr>
              <a:t> </a:t>
            </a:r>
            <a:r>
              <a:rPr lang="en-US" sz="2200" b="0" i="1" dirty="0">
                <a:solidFill>
                  <a:schemeClr val="bg1"/>
                </a:solidFill>
                <a:effectLst/>
                <a:latin typeface="Goudy Old Style" panose="02020502050305020303" pitchFamily="18" charset="77"/>
              </a:rPr>
              <a:t>"Ah, Lord GOD! Behold, you have made the heavens and the earth by your great power and by your outstretched arm. Nothing is too difficult for you.”</a:t>
            </a:r>
            <a:r>
              <a:rPr lang="en-US" b="0" i="1" dirty="0">
                <a:solidFill>
                  <a:schemeClr val="bg1"/>
                </a:solidFill>
                <a:effectLst/>
                <a:latin typeface="Goudy Old Style" panose="02020502050305020303" pitchFamily="18" charset="77"/>
              </a:rPr>
              <a:t> </a:t>
            </a:r>
            <a:r>
              <a:rPr lang="en-US" sz="1700" b="0" dirty="0">
                <a:solidFill>
                  <a:schemeClr val="bg1"/>
                </a:solidFill>
                <a:effectLst/>
                <a:latin typeface="Goudy Old Style" panose="02020502050305020303" pitchFamily="18" charset="77"/>
              </a:rPr>
              <a:t>Jer. 32:17 </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Truly I tell you, if you have faith as small as a mustard seed, you can say to this mountain, 'Move from here to there,' and it will move. Nothing will be impossible for you.</a:t>
            </a:r>
            <a:r>
              <a:rPr lang="en-US" b="0" i="1" dirty="0">
                <a:solidFill>
                  <a:schemeClr val="bg1"/>
                </a:solidFill>
                <a:effectLst/>
                <a:latin typeface="Goudy Old Style" panose="02020502050305020303" pitchFamily="18" charset="77"/>
              </a:rPr>
              <a:t> </a:t>
            </a:r>
            <a:r>
              <a:rPr lang="en-US" sz="1700" b="0" dirty="0">
                <a:solidFill>
                  <a:schemeClr val="bg1"/>
                </a:solidFill>
                <a:effectLst/>
                <a:latin typeface="Goudy Old Style" panose="02020502050305020303" pitchFamily="18" charset="77"/>
              </a:rPr>
              <a:t>Mt. 17:20</a:t>
            </a:r>
          </a:p>
          <a:p>
            <a:pPr algn="l"/>
            <a:endParaRPr lang="en-US" sz="1700" dirty="0">
              <a:solidFill>
                <a:schemeClr val="bg1"/>
              </a:solidFill>
              <a:latin typeface="Goudy Old Style" panose="02020502050305020303" pitchFamily="18" charset="77"/>
            </a:endParaRPr>
          </a:p>
          <a:p>
            <a:pPr algn="l"/>
            <a:endParaRPr lang="en-US" sz="1700" b="0" dirty="0">
              <a:solidFill>
                <a:schemeClr val="bg1"/>
              </a:solidFill>
              <a:effectLst/>
              <a:latin typeface="Goudy Old Style" panose="02020502050305020303" pitchFamily="18" charset="77"/>
            </a:endParaRPr>
          </a:p>
          <a:p>
            <a:pPr algn="l"/>
            <a:endParaRPr lang="en-US" sz="1700" b="0" dirty="0">
              <a:solidFill>
                <a:schemeClr val="bg1"/>
              </a:solidFill>
              <a:effectLst/>
              <a:latin typeface="Goudy Old Style" panose="02020502050305020303" pitchFamily="18" charset="77"/>
            </a:endParaRPr>
          </a:p>
          <a:p>
            <a:pPr algn="l"/>
            <a:endParaRPr lang="en-US" sz="1700"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D92942BE-05F7-D7AD-4455-5EE97AE66A3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F5567B9-C33C-E8AF-6C6B-6FF8FF64C06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91068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AC8812-3806-3BC3-491C-AC7CA8230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B5AE8-F082-BF17-BA90-9E92330C09D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6BA69D6-E37D-BF9A-6D66-5A875D32C370}"/>
              </a:ext>
            </a:extLst>
          </p:cNvPr>
          <p:cNvSpPr>
            <a:spLocks noGrp="1"/>
          </p:cNvSpPr>
          <p:nvPr>
            <p:ph type="subTitle" idx="1"/>
          </p:nvPr>
        </p:nvSpPr>
        <p:spPr>
          <a:xfrm>
            <a:off x="-1" y="-1"/>
            <a:ext cx="10972801" cy="6835139"/>
          </a:xfrm>
        </p:spPr>
        <p:txBody>
          <a:bodyPr>
            <a:normAutofit/>
          </a:bodyPr>
          <a:lstStyle/>
          <a:p>
            <a:pPr algn="l"/>
            <a:r>
              <a:rPr lang="en-US" sz="2200" b="1" dirty="0">
                <a:solidFill>
                  <a:schemeClr val="bg1"/>
                </a:solidFill>
                <a:latin typeface="Goudy Old Style" panose="02020502050305020303" pitchFamily="18" charset="77"/>
              </a:rPr>
              <a:t>The timing and season for a quest is determined in the Heavens.</a:t>
            </a:r>
          </a:p>
          <a:p>
            <a:pPr algn="l"/>
            <a:r>
              <a:rPr lang="en-US" sz="2200" dirty="0">
                <a:solidFill>
                  <a:schemeClr val="bg1"/>
                </a:solidFill>
                <a:latin typeface="Goudy Old Style" panose="02020502050305020303" pitchFamily="18" charset="77"/>
              </a:rPr>
              <a:t>“The time is ripe,” said </a:t>
            </a:r>
            <a:r>
              <a:rPr lang="en-US" sz="2200" dirty="0" err="1">
                <a:solidFill>
                  <a:schemeClr val="bg1"/>
                </a:solidFill>
                <a:latin typeface="Goudy Old Style" panose="02020502050305020303" pitchFamily="18" charset="77"/>
              </a:rPr>
              <a:t>Glenstorm</a:t>
            </a:r>
            <a:r>
              <a:rPr lang="en-US" sz="2200" dirty="0">
                <a:solidFill>
                  <a:schemeClr val="bg1"/>
                </a:solidFill>
                <a:latin typeface="Goudy Old Style" panose="02020502050305020303" pitchFamily="18" charset="77"/>
              </a:rPr>
              <a:t>. “I watch the skies, Badger, for it is mine to watch, as it is yours to remember. </a:t>
            </a:r>
            <a:r>
              <a:rPr lang="en-US" sz="2200" dirty="0" err="1">
                <a:solidFill>
                  <a:schemeClr val="bg1"/>
                </a:solidFill>
                <a:latin typeface="Goudy Old Style" panose="02020502050305020303" pitchFamily="18" charset="77"/>
              </a:rPr>
              <a:t>Tarva</a:t>
            </a:r>
            <a:r>
              <a:rPr lang="en-US" sz="2200" dirty="0">
                <a:solidFill>
                  <a:schemeClr val="bg1"/>
                </a:solidFill>
                <a:latin typeface="Goudy Old Style" panose="02020502050305020303" pitchFamily="18" charset="77"/>
              </a:rPr>
              <a:t> and </a:t>
            </a:r>
            <a:r>
              <a:rPr lang="en-US" sz="2200" dirty="0" err="1">
                <a:solidFill>
                  <a:schemeClr val="bg1"/>
                </a:solidFill>
                <a:latin typeface="Goudy Old Style" panose="02020502050305020303" pitchFamily="18" charset="77"/>
              </a:rPr>
              <a:t>Alambil</a:t>
            </a:r>
            <a:r>
              <a:rPr lang="en-US" sz="2200" dirty="0">
                <a:solidFill>
                  <a:schemeClr val="bg1"/>
                </a:solidFill>
                <a:latin typeface="Goudy Old Style" panose="02020502050305020303" pitchFamily="18" charset="77"/>
              </a:rPr>
              <a:t> have met in the halls of high heaven, and on earth a son of Adam has once more arisen to rule and name the creatures. The hour has struck. Our council at the Dancing Lawn must be a council of war.” He spoke in such a voice that neither Caspian nor the others hesitated for a moment: it now seemed to them quite possible that they might win a war and quite certain that they must wage one.”</a:t>
            </a:r>
            <a:endParaRPr lang="en-US" sz="2200" i="1" dirty="0">
              <a:solidFill>
                <a:schemeClr val="bg1"/>
              </a:solidFill>
              <a:latin typeface="Goudy Old Style" panose="02020502050305020303" pitchFamily="18" charset="77"/>
            </a:endParaRPr>
          </a:p>
          <a:p>
            <a:pPr algn="l"/>
            <a:r>
              <a:rPr lang="en-US" sz="2200" b="0" i="1" dirty="0">
                <a:solidFill>
                  <a:schemeClr val="bg1"/>
                </a:solidFill>
                <a:effectLst/>
                <a:latin typeface="Goudy Old Style" panose="02020502050305020303" pitchFamily="18" charset="77"/>
              </a:rPr>
              <a:t>And God said, “Let there be lights in the vault of the sky to separate the day from the night, and let them serve as signs to mark sacred times, and days and years, </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and let them be lights in the vault of the sky to give light on the earth.” And it was so. </a:t>
            </a:r>
            <a:r>
              <a:rPr lang="en-US" sz="1600" b="0" dirty="0">
                <a:solidFill>
                  <a:schemeClr val="bg1"/>
                </a:solidFill>
                <a:effectLst/>
                <a:latin typeface="Goudy Old Style" panose="02020502050305020303" pitchFamily="18" charset="77"/>
              </a:rPr>
              <a:t>Gen. 1:14-15 </a:t>
            </a:r>
            <a:r>
              <a:rPr lang="en-US" sz="2200" b="0" i="1" dirty="0">
                <a:solidFill>
                  <a:schemeClr val="bg1"/>
                </a:solidFill>
                <a:effectLst/>
                <a:latin typeface="Goudy Old Style" panose="02020502050305020303" pitchFamily="18" charset="77"/>
              </a:rPr>
              <a:t>And the stars will be falling from heaven, and the powers in the heavens will be shaken. </a:t>
            </a:r>
            <a:r>
              <a:rPr lang="en-US" sz="1600" dirty="0">
                <a:solidFill>
                  <a:schemeClr val="bg1"/>
                </a:solidFill>
                <a:latin typeface="Goudy Old Style" panose="02020502050305020303" pitchFamily="18" charset="77"/>
              </a:rPr>
              <a:t>Mk. 13:25 </a:t>
            </a:r>
            <a:r>
              <a:rPr lang="en-US" sz="2200" b="0" i="1" dirty="0">
                <a:solidFill>
                  <a:schemeClr val="bg1"/>
                </a:solidFill>
                <a:effectLst/>
                <a:latin typeface="Goudy Old Style" panose="02020502050305020303" pitchFamily="18" charset="77"/>
              </a:rPr>
              <a:t>Saying, “Where is he who has been born king of the Jews? For we saw his star when it rose and have come to worship him.” </a:t>
            </a:r>
            <a:r>
              <a:rPr lang="en-US" sz="1600" dirty="0">
                <a:solidFill>
                  <a:schemeClr val="bg1"/>
                </a:solidFill>
                <a:latin typeface="Goudy Old Style" panose="02020502050305020303" pitchFamily="18" charset="77"/>
              </a:rPr>
              <a:t>Mt. 2:2 </a:t>
            </a:r>
            <a:r>
              <a:rPr lang="en-US" sz="2200" b="0" i="1" dirty="0">
                <a:solidFill>
                  <a:schemeClr val="bg1"/>
                </a:solidFill>
                <a:effectLst/>
                <a:latin typeface="Goudy Old Style" panose="02020502050305020303" pitchFamily="18" charset="77"/>
              </a:rPr>
              <a:t>And a great sign appeared in heaven: a woman clothed with the sun, with the moon under her feet, and on her head a crown of twelve stars. </a:t>
            </a:r>
            <a:r>
              <a:rPr lang="en-US" sz="1600" dirty="0">
                <a:solidFill>
                  <a:schemeClr val="bg1"/>
                </a:solidFill>
                <a:latin typeface="Goudy Old Style" panose="02020502050305020303" pitchFamily="18" charset="77"/>
              </a:rPr>
              <a:t>Rev. 12:1 </a:t>
            </a:r>
            <a:r>
              <a:rPr lang="en-US" sz="2200" b="0" i="1" dirty="0">
                <a:solidFill>
                  <a:schemeClr val="bg1"/>
                </a:solidFill>
                <a:effectLst/>
                <a:latin typeface="Goudy Old Style" panose="02020502050305020303" pitchFamily="18" charset="77"/>
              </a:rPr>
              <a:t>I see him, but not now; I behold him, but not near: a star shall come out of Jacob, and a scepter shall rise out of Israel </a:t>
            </a:r>
            <a:r>
              <a:rPr lang="en-US" sz="1600" b="0" dirty="0">
                <a:solidFill>
                  <a:schemeClr val="bg1"/>
                </a:solidFill>
                <a:effectLst/>
                <a:latin typeface="Goudy Old Style" panose="02020502050305020303" pitchFamily="18" charset="77"/>
              </a:rPr>
              <a:t>Numbers 24:17</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4DF8444-41EA-DDDD-A1D2-A0F5F3421EE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87F6067-8441-4772-235C-8BE4F1B047EB}"/>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04895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1B5B32-6DA1-A1F0-C946-C4A4D7EBB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C2FA1-0E1D-18CD-8256-77488845D07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A646220-81F1-B588-285E-3060AE5FFEEE}"/>
              </a:ext>
            </a:extLst>
          </p:cNvPr>
          <p:cNvSpPr>
            <a:spLocks noGrp="1"/>
          </p:cNvSpPr>
          <p:nvPr>
            <p:ph type="subTitle" idx="1"/>
          </p:nvPr>
        </p:nvSpPr>
        <p:spPr>
          <a:xfrm>
            <a:off x="-1" y="-1"/>
            <a:ext cx="10972801" cy="6835139"/>
          </a:xfrm>
        </p:spPr>
        <p:txBody>
          <a:bodyPr>
            <a:normAutofit fontScale="92500" lnSpcReduction="20000"/>
          </a:bodyPr>
          <a:lstStyle/>
          <a:p>
            <a:pPr algn="l"/>
            <a:r>
              <a:rPr lang="en-US" b="1" dirty="0">
                <a:solidFill>
                  <a:schemeClr val="bg1"/>
                </a:solidFill>
                <a:latin typeface="Goudy Old Style" panose="02020502050305020303" pitchFamily="18" charset="77"/>
              </a:rPr>
              <a:t>DEEPER DIVE: Seeing the same Truth/engaging the same quest is a strong foundation for friendship.</a:t>
            </a:r>
          </a:p>
          <a:p>
            <a:pPr algn="l"/>
            <a:r>
              <a:rPr lang="en-US"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“Something is going on at this moment in dozens of ward-rooms, bar-rooms, common-rooms, messes and golf-clubs. I prefer to call it Companionship—or </a:t>
            </a:r>
            <a:r>
              <a:rPr lang="en-US" dirty="0" err="1">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Clubbableness</a:t>
            </a:r>
            <a:r>
              <a:rPr lang="en-US"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This Companionship is, however, only the matrix of Friendship. It is often called Friendship, and many people when they speak of their “friends” mean only their companions. </a:t>
            </a:r>
            <a:r>
              <a:rPr lang="en-US" b="1" i="1"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But it is not Friendship in the sense I give to the word.</a:t>
            </a:r>
            <a:r>
              <a:rPr lang="en-US"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By saying this I do not at all intend to disparage the merely Clubbable relation. We do not disparage silver by distinguishing it from gold. Friendship arises out of mere Companionship when two or more of the companions discover that they have in common some insight or interest or even taste which the others do not share and which, till that moment, each believed to be his own unique treasure (or burden). The typical expression of opening Friendship would be something like, “What? You too? I thought I was the only one.” (Lewis—</a:t>
            </a:r>
            <a:r>
              <a:rPr lang="en-US" i="1"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The Four Loves</a:t>
            </a:r>
            <a:r>
              <a:rPr lang="en-US"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a:t>
            </a:r>
          </a:p>
          <a:p>
            <a:pPr marL="0" marR="0" algn="l">
              <a:spcBef>
                <a:spcPts val="0"/>
              </a:spcBef>
              <a:spcAft>
                <a:spcPts val="1125"/>
              </a:spcAft>
            </a:pPr>
            <a:endParaRPr lang="en-US" kern="1800" dirty="0">
              <a:solidFill>
                <a:schemeClr val="bg1"/>
              </a:solidFill>
              <a:latin typeface="Goudy Old Style" panose="02020502050305020303" pitchFamily="18" charset="77"/>
              <a:ea typeface="Times New Roman" panose="02020603050405020304" pitchFamily="18" charset="0"/>
              <a:cs typeface="Times New Roman" panose="02020603050405020304" pitchFamily="18" charset="0"/>
            </a:endParaRPr>
          </a:p>
          <a:p>
            <a:pPr algn="l">
              <a:spcBef>
                <a:spcPts val="0"/>
              </a:spcBef>
              <a:spcAft>
                <a:spcPts val="1125"/>
              </a:spcAft>
            </a:pPr>
            <a:r>
              <a:rPr lang="en-US" kern="180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“For us of course the shared activity and therefore the companionship on which Friendship supervenes will not often be a bodily one like hunting or fighting. It may be a common religion, common studies, a common profession, even a common recreation. All who share it will be our companions; but one or two or three who share something more will be our Friends. In this kind of love, as Emerson said, Do you love me? means Do you see the same truth? - Or at least, "Do you care about the same truth?" The man who agrees with us that some question, little regarded by others, is of great importance can be our Friend. </a:t>
            </a:r>
            <a:r>
              <a:rPr lang="en-US"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What draws people to be friends is that they see the same truth. They share it.</a:t>
            </a:r>
            <a:r>
              <a:rPr lang="en-US" dirty="0">
                <a:solidFill>
                  <a:schemeClr val="bg1"/>
                </a:solidFill>
                <a:effectLst/>
                <a:latin typeface="Goudy Old Style" panose="02020502050305020303" pitchFamily="18" charset="77"/>
              </a:rPr>
              <a:t> </a:t>
            </a:r>
            <a:r>
              <a:rPr lang="en-US" dirty="0">
                <a:solidFill>
                  <a:schemeClr val="bg1"/>
                </a:solidFill>
                <a:effectLst/>
                <a:latin typeface="Goudy Old Style" panose="02020502050305020303" pitchFamily="18" charset="77"/>
                <a:ea typeface="Calibri" panose="020F0502020204030204" pitchFamily="34" charset="0"/>
                <a:cs typeface="TTE1BC36C0t00"/>
              </a:rPr>
              <a:t>And instantly they stand together in an immense solitude. Lovers seek for privacy. Friends find this solitude about them, this barrier between them and the herd, whether they want it or not. They would be glad to reduce it. The first two would be glad to find a third.”</a:t>
            </a:r>
            <a:r>
              <a:rPr lang="en-US"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 </a:t>
            </a:r>
            <a:r>
              <a:rPr lang="en-US" dirty="0">
                <a:solidFill>
                  <a:schemeClr val="bg1"/>
                </a:solidFill>
                <a:effectLst/>
                <a:latin typeface="Goudy Old Style" panose="02020502050305020303" pitchFamily="18" charset="77"/>
              </a:rPr>
              <a:t>(Lewis—</a:t>
            </a:r>
            <a:r>
              <a:rPr lang="en-US" i="1" dirty="0">
                <a:solidFill>
                  <a:schemeClr val="bg1"/>
                </a:solidFill>
                <a:effectLst/>
                <a:latin typeface="Goudy Old Style" panose="02020502050305020303" pitchFamily="18" charset="77"/>
              </a:rPr>
              <a:t>The Four Loves</a:t>
            </a:r>
            <a:r>
              <a:rPr lang="en-US" dirty="0">
                <a:solidFill>
                  <a:schemeClr val="bg1"/>
                </a:solidFill>
                <a:effectLst/>
                <a:latin typeface="Goudy Old Style" panose="02020502050305020303" pitchFamily="18" charset="77"/>
              </a:rPr>
              <a:t>)</a:t>
            </a:r>
            <a:endPar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96B7659F-D78A-EE8A-75F6-6DA4FB4CF7A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EE383F1E-B09C-A4DD-192A-FC34CEF189E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21692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B00DFA-5CA0-18CB-31DD-2B4BF3D6F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B18EF-6BA8-CD9D-7C64-6E318833943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936CF09-98C4-123F-14A9-05C29D2A50A6}"/>
              </a:ext>
            </a:extLst>
          </p:cNvPr>
          <p:cNvSpPr>
            <a:spLocks noGrp="1"/>
          </p:cNvSpPr>
          <p:nvPr>
            <p:ph type="subTitle" idx="1"/>
          </p:nvPr>
        </p:nvSpPr>
        <p:spPr>
          <a:xfrm>
            <a:off x="-1" y="-1"/>
            <a:ext cx="10972801" cy="6835139"/>
          </a:xfrm>
        </p:spPr>
        <p:txBody>
          <a:bodyPr>
            <a:normAutofit fontScale="77500" lnSpcReduction="20000"/>
          </a:bodyPr>
          <a:lstStyle/>
          <a:p>
            <a:pPr marL="0" marR="0">
              <a:lnSpc>
                <a:spcPct val="110000"/>
              </a:lnSpc>
              <a:spcBef>
                <a:spcPts val="0"/>
              </a:spcBef>
              <a:spcAft>
                <a:spcPts val="0"/>
              </a:spcAft>
            </a:pPr>
            <a:r>
              <a:rPr lang="en-US" sz="2800" i="1" dirty="0">
                <a:solidFill>
                  <a:schemeClr val="bg1"/>
                </a:solidFill>
                <a:effectLst/>
                <a:latin typeface="Goudy Old Style" panose="02020502050305020303" pitchFamily="18" charset="77"/>
                <a:ea typeface="Calibri" panose="020F0502020204030204" pitchFamily="34" charset="0"/>
                <a:cs typeface="TTE1BC36C0t00"/>
              </a:rPr>
              <a:t>Storge </a:t>
            </a:r>
            <a:r>
              <a:rPr lang="en-US" sz="2800" dirty="0">
                <a:solidFill>
                  <a:schemeClr val="bg1"/>
                </a:solidFill>
                <a:effectLst/>
                <a:latin typeface="Goudy Old Style" panose="02020502050305020303" pitchFamily="18" charset="77"/>
                <a:ea typeface="Calibri" panose="020F0502020204030204" pitchFamily="34" charset="0"/>
                <a:cs typeface="TTE1BC36C0t00"/>
              </a:rPr>
              <a:t>affection</a:t>
            </a:r>
            <a:r>
              <a:rPr lang="en-US" sz="2800"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 </a:t>
            </a:r>
            <a:r>
              <a:rPr lang="en-US" sz="2800" i="1" dirty="0">
                <a:solidFill>
                  <a:schemeClr val="bg1"/>
                </a:solidFill>
                <a:effectLst/>
                <a:latin typeface="Goudy Old Style" panose="02020502050305020303" pitchFamily="18" charset="77"/>
                <a:ea typeface="Calibri" panose="020F0502020204030204" pitchFamily="34" charset="0"/>
                <a:cs typeface="TTE1BC36C0t00"/>
              </a:rPr>
              <a:t>Philia </a:t>
            </a:r>
            <a:r>
              <a:rPr lang="en-US" sz="2800" dirty="0">
                <a:solidFill>
                  <a:schemeClr val="bg1"/>
                </a:solidFill>
                <a:effectLst/>
                <a:latin typeface="Goudy Old Style" panose="02020502050305020303" pitchFamily="18" charset="77"/>
                <a:ea typeface="Calibri" panose="020F0502020204030204" pitchFamily="34" charset="0"/>
                <a:cs typeface="TTE1BC36C0t00"/>
              </a:rPr>
              <a:t>friendship </a:t>
            </a:r>
            <a:r>
              <a:rPr lang="en-US" sz="2800" i="1" dirty="0">
                <a:solidFill>
                  <a:schemeClr val="bg1"/>
                </a:solidFill>
                <a:effectLst/>
                <a:latin typeface="Goudy Old Style" panose="02020502050305020303" pitchFamily="18" charset="77"/>
                <a:ea typeface="Calibri" panose="020F0502020204030204" pitchFamily="34" charset="0"/>
                <a:cs typeface="TTE1BC36C0t00"/>
              </a:rPr>
              <a:t>Eros</a:t>
            </a:r>
            <a:r>
              <a:rPr lang="en-US" sz="2800" dirty="0">
                <a:solidFill>
                  <a:schemeClr val="bg1"/>
                </a:solidFill>
                <a:effectLst/>
                <a:latin typeface="Goudy Old Style" panose="02020502050305020303" pitchFamily="18" charset="77"/>
                <a:ea typeface="Calibri" panose="020F0502020204030204" pitchFamily="34" charset="0"/>
                <a:cs typeface="TTE1BC36C0t00"/>
              </a:rPr>
              <a:t> erotic love</a:t>
            </a:r>
            <a:r>
              <a:rPr lang="en-US" sz="2800"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 </a:t>
            </a:r>
            <a:r>
              <a:rPr lang="en-US" sz="2800" i="1" dirty="0">
                <a:solidFill>
                  <a:schemeClr val="bg1"/>
                </a:solidFill>
                <a:effectLst/>
                <a:latin typeface="Goudy Old Style" panose="02020502050305020303" pitchFamily="18" charset="77"/>
                <a:ea typeface="Calibri" panose="020F0502020204030204" pitchFamily="34" charset="0"/>
                <a:cs typeface="TTE1BC36C0t00"/>
              </a:rPr>
              <a:t>Agape</a:t>
            </a:r>
            <a:r>
              <a:rPr lang="en-US" sz="2800" dirty="0">
                <a:solidFill>
                  <a:schemeClr val="bg1"/>
                </a:solidFill>
                <a:effectLst/>
                <a:latin typeface="Goudy Old Style" panose="02020502050305020303" pitchFamily="18" charset="77"/>
                <a:ea typeface="Calibri" panose="020F0502020204030204" pitchFamily="34" charset="0"/>
                <a:cs typeface="TTE1BC36C0t00"/>
              </a:rPr>
              <a:t> charity/unconditional love</a:t>
            </a:r>
          </a:p>
          <a:p>
            <a:pPr marL="0" marR="0">
              <a:lnSpc>
                <a:spcPct val="110000"/>
              </a:lnSpc>
              <a:spcBef>
                <a:spcPts val="0"/>
              </a:spcBef>
              <a:spcAft>
                <a:spcPts val="0"/>
              </a:spcAft>
            </a:pPr>
            <a:endParaRPr lang="en-US" sz="2800" dirty="0">
              <a:solidFill>
                <a:schemeClr val="bg1"/>
              </a:solidFill>
              <a:effectLst/>
              <a:latin typeface="Goudy Old Style" panose="02020502050305020303" pitchFamily="18" charset="77"/>
              <a:ea typeface="Calibri" panose="020F0502020204030204" pitchFamily="34" charset="0"/>
              <a:cs typeface="TTE1BC36C0t00"/>
            </a:endParaRPr>
          </a:p>
          <a:p>
            <a:pPr algn="l" fontAlgn="base">
              <a:lnSpc>
                <a:spcPct val="110000"/>
              </a:lnSpc>
              <a:spcBef>
                <a:spcPts val="0"/>
              </a:spcBef>
              <a:spcAft>
                <a:spcPts val="1800"/>
              </a:spcAft>
            </a:pPr>
            <a:r>
              <a:rPr lang="en-US" sz="28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“I have no duty to be anyone’s Friend and no man in the world has a duty to be mine. No claims, no shadow of necessity. Friendship is unnecessary, like philosophy, like art, like the universe itself (for God did not need to create). It has no survival value; rather it is one of those things which give value to survival.” (</a:t>
            </a:r>
            <a:r>
              <a:rPr lang="en-US" sz="28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Four Loves</a:t>
            </a:r>
            <a:r>
              <a:rPr lang="en-US" sz="28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a:r>
          </a:p>
          <a:p>
            <a:pPr marL="0" marR="0" algn="l" fontAlgn="base">
              <a:lnSpc>
                <a:spcPct val="110000"/>
              </a:lnSpc>
              <a:spcBef>
                <a:spcPts val="0"/>
              </a:spcBef>
              <a:spcAft>
                <a:spcPts val="1800"/>
              </a:spcAft>
            </a:pPr>
            <a:r>
              <a:rPr lang="en-US" sz="28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“Friendship is the greatest of worldly goods. Certainly to me it is the chief happiness of life. If I had to give a piece of advice to a young man about a place to live, I think I should say, ‘sacrifice almost everything to live where you can be near your friends.” (</a:t>
            </a:r>
            <a:r>
              <a:rPr lang="en-US" sz="28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Collected Letters of C.S. Lewis, Volume 2</a:t>
            </a:r>
            <a:r>
              <a:rPr lang="en-US" sz="28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a:r>
          </a:p>
          <a:p>
            <a:pPr marL="0" marR="0" algn="l">
              <a:lnSpc>
                <a:spcPct val="110000"/>
              </a:lnSpc>
              <a:spcBef>
                <a:spcPts val="0"/>
              </a:spcBef>
              <a:spcAft>
                <a:spcPts val="0"/>
              </a:spcAft>
            </a:pPr>
            <a:r>
              <a:rPr lang="en-US" sz="2800" dirty="0">
                <a:solidFill>
                  <a:schemeClr val="bg1"/>
                </a:solidFill>
                <a:effectLst/>
                <a:latin typeface="Goudy Old Style" panose="02020502050305020303" pitchFamily="18" charset="77"/>
                <a:ea typeface="Calibri" panose="020F0502020204030204" pitchFamily="34" charset="0"/>
                <a:cs typeface="Helvetica" pitchFamily="2" charset="0"/>
              </a:rPr>
              <a:t>“In friendship...we think we have chosen our peers. In reality a few years' difference in the dates of our births, a few more miles between certain houses, the choice of one university instead of another...the accident of a topic being raised or not raised at a first meeting--any of these chances might have kept us apart. But, for a Christian, there are, strictly speaking no chances. A secret master of ceremonies has been at work. Christ, who said to the disciples, "Ye have not chosen me, but I have chosen you," can truly say to every group of Christian friends, "Ye have not chosen one another but I have chosen you for one another." The friendship is not a reward for our discriminating and good taste in finding one another out. It is the instrument by which God reveals to each of us the beauties of others.” (</a:t>
            </a:r>
            <a:r>
              <a:rPr lang="en-US" sz="2800" i="1" dirty="0">
                <a:solidFill>
                  <a:schemeClr val="bg1"/>
                </a:solidFill>
                <a:effectLst/>
                <a:latin typeface="Goudy Old Style" panose="02020502050305020303" pitchFamily="18" charset="77"/>
                <a:ea typeface="Calibri" panose="020F0502020204030204" pitchFamily="34" charset="0"/>
                <a:cs typeface="Helvetica" pitchFamily="2" charset="0"/>
              </a:rPr>
              <a:t>The Four Loves)</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F351608-E9DC-813D-633E-50DFB5557B5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E2F7AA50-6251-CF6F-4A5D-9843C5CE814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459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6737A9-AE5C-DA36-1AD5-68906B0A5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EFD69-D8D1-2845-7801-B8FAAD81FA8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78B2DA1-6EAB-75B8-BD2A-EB04AA26323B}"/>
              </a:ext>
            </a:extLst>
          </p:cNvPr>
          <p:cNvSpPr>
            <a:spLocks noGrp="1"/>
          </p:cNvSpPr>
          <p:nvPr>
            <p:ph type="subTitle" idx="1"/>
          </p:nvPr>
        </p:nvSpPr>
        <p:spPr>
          <a:xfrm>
            <a:off x="-1" y="-1"/>
            <a:ext cx="10972801" cy="6835139"/>
          </a:xfrm>
        </p:spPr>
        <p:txBody>
          <a:bodyPr>
            <a:normAutofit/>
          </a:bodyPr>
          <a:lstStyle/>
          <a:p>
            <a:pPr marL="0" marR="0" algn="l">
              <a:lnSpc>
                <a:spcPct val="115000"/>
              </a:lnSpc>
              <a:spcBef>
                <a:spcPts val="0"/>
              </a:spcBef>
              <a:spcAft>
                <a:spcPts val="0"/>
              </a:spcAft>
            </a:pPr>
            <a:r>
              <a:rPr lang="en-US" sz="2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“We live, in fact, in a world starved for solitude, silence, and private: and therefore starved for meditation and true friendship.”—</a:t>
            </a:r>
            <a:r>
              <a:rPr lang="en-US" sz="22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Weight of Glory</a:t>
            </a:r>
            <a:r>
              <a:rPr lang="en-US" sz="2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a:t>
            </a:r>
          </a:p>
          <a:p>
            <a:pPr marL="0" marR="0" algn="l">
              <a:spcBef>
                <a:spcPts val="0"/>
              </a:spcBef>
              <a:spcAft>
                <a:spcPts val="0"/>
              </a:spcAft>
            </a:pPr>
            <a:r>
              <a:rPr lang="en-US" sz="2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a:t>
            </a:r>
          </a:p>
          <a:p>
            <a:pPr marL="0" marR="0" algn="l">
              <a:lnSpc>
                <a:spcPct val="115000"/>
              </a:lnSpc>
              <a:spcBef>
                <a:spcPts val="0"/>
              </a:spcBef>
              <a:spcAft>
                <a:spcPts val="750"/>
              </a:spcAft>
            </a:pPr>
            <a:r>
              <a:rPr lang="en-US" sz="22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“Are not all lifelong friendships born at the moment when at last you meet another human being who has some inkling (but faint and uncertain even in the best) of that something which you were born desiring, and which, beneath the flux of other desires and in all the momentary silences between the louder passions, night and day, year by year, from childhood to old age, you are looking for, watching for, listening for? You have never </a:t>
            </a:r>
            <a:r>
              <a:rPr lang="en-US" sz="2200" i="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had</a:t>
            </a:r>
            <a:r>
              <a:rPr lang="en-US" sz="22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it. All the things that have ever deeply possessed your soul have been but hints of it—</a:t>
            </a:r>
            <a:r>
              <a:rPr lang="en-US" sz="2200" dirty="0" err="1">
                <a:solidFill>
                  <a:schemeClr val="bg1"/>
                </a:solidFill>
                <a:effectLst/>
                <a:latin typeface="Goudy Old Style" panose="02020502050305020303" pitchFamily="18" charset="77"/>
                <a:ea typeface="Calibri" panose="020F0502020204030204" pitchFamily="34" charset="0"/>
                <a:cs typeface="Arial" panose="020B0604020202020204" pitchFamily="34" charset="0"/>
              </a:rPr>
              <a:t>tantalising</a:t>
            </a:r>
            <a:r>
              <a:rPr lang="en-US" sz="22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glimpses, promises never quite fulfilled, echoes that died away just as they caught your ear. But if it should really become manifest—if there ever came an echo that did not die away but swelled into the sound itself—you would know it. Beyond all possibility of doubt you would say ‘Here at last is the thing I was made for.’ We cannot tell each other about it. It is the secret signature of each soul, the incommunicable and unappeasable want, the thing we desired before we met our wives or made our friends or chose our work, and which we shall still desire on our deathbeds, when the mind no longer knows wife or friend or work. While we are, this is. If we lose this, we lose all.”—</a:t>
            </a:r>
            <a:r>
              <a:rPr lang="en-US" sz="2200" i="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The Problem of Pain</a:t>
            </a:r>
            <a:endParaRPr lang="en-US" sz="2200" dirty="0">
              <a:solidFill>
                <a:schemeClr val="bg1"/>
              </a:solidFill>
              <a:effectLst/>
              <a:latin typeface="Goudy Old Style" panose="02020502050305020303" pitchFamily="18" charset="77"/>
              <a:ea typeface="Calibri" panose="020F0502020204030204" pitchFamily="34" charset="0"/>
            </a:endParaRP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7AC9519-98F2-6474-2B9B-030A2DC04EF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96EE276-FBB0-0CEA-3F68-5B3F63CEE11D}"/>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65619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F2DCF2-8742-7FE2-1F82-F15B3AE7A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D9738-E48E-27E8-5324-EA2E8802D97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B8CAB43-2566-7D9D-0F7C-EF16EECC60F1}"/>
              </a:ext>
            </a:extLst>
          </p:cNvPr>
          <p:cNvSpPr>
            <a:spLocks noGrp="1"/>
          </p:cNvSpPr>
          <p:nvPr>
            <p:ph type="subTitle" idx="1"/>
          </p:nvPr>
        </p:nvSpPr>
        <p:spPr>
          <a:xfrm>
            <a:off x="-1" y="-1"/>
            <a:ext cx="11109961" cy="6835139"/>
          </a:xfrm>
        </p:spPr>
        <p:txBody>
          <a:bodyPr>
            <a:noAutofit/>
          </a:bodyPr>
          <a:lstStyle/>
          <a:p>
            <a:pPr marL="0" marR="0" algn="l">
              <a:spcBef>
                <a:spcPts val="0"/>
              </a:spcBef>
              <a:spcAft>
                <a:spcPts val="0"/>
              </a:spcAft>
            </a:pPr>
            <a:r>
              <a:rPr lang="en-US" sz="2200" b="1" dirty="0">
                <a:solidFill>
                  <a:schemeClr val="bg1"/>
                </a:solidFill>
                <a:latin typeface="Goudy Old Style" charset="0"/>
                <a:ea typeface="Goudy Old Style" charset="0"/>
                <a:cs typeface="Goudy Old Style" charset="0"/>
              </a:rPr>
              <a:t>The Matrix of Friendship: Choices and habits from Lewis’s life for building Christian friendship</a:t>
            </a:r>
            <a:br>
              <a:rPr lang="en-US" sz="2200" b="1" dirty="0">
                <a:solidFill>
                  <a:schemeClr val="bg1"/>
                </a:solidFill>
                <a:latin typeface="Goudy Old Style" charset="0"/>
                <a:ea typeface="Goudy Old Style" charset="0"/>
                <a:cs typeface="Goudy Old Style" charset="0"/>
              </a:rPr>
            </a:br>
            <a:r>
              <a:rPr lang="en-US" sz="2200" b="1" i="1" u="sng" dirty="0">
                <a:solidFill>
                  <a:schemeClr val="bg1"/>
                </a:solidFill>
                <a:latin typeface="Goudy Old Style" charset="0"/>
                <a:ea typeface="Goudy Old Style" charset="0"/>
                <a:cs typeface="Goudy Old Style" charset="0"/>
              </a:rPr>
              <a:t>Walking</a:t>
            </a:r>
            <a:r>
              <a:rPr lang="en-US" sz="2200" dirty="0">
                <a:solidFill>
                  <a:schemeClr val="bg1"/>
                </a:solidFill>
                <a:latin typeface="Goudy Old Style" charset="0"/>
                <a:ea typeface="Goudy Old Style" charset="0"/>
                <a:cs typeface="Goudy Old Style" charset="0"/>
              </a:rPr>
              <a:t> In these walks, the talk was deliberately NOT small talk, but talk of reading, philosophical ideas, and the life of the soul, as well as an appreciation of the beauty they were beholding. </a:t>
            </a:r>
            <a:br>
              <a:rPr lang="en-US" sz="2200" dirty="0">
                <a:solidFill>
                  <a:schemeClr val="bg1"/>
                </a:solidFill>
                <a:latin typeface="Goudy Old Style" charset="0"/>
                <a:ea typeface="Goudy Old Style" charset="0"/>
                <a:cs typeface="Goudy Old Style" charset="0"/>
              </a:rPr>
            </a:br>
            <a:r>
              <a:rPr lang="en-US" sz="2200" b="1" i="1" u="sng" dirty="0">
                <a:solidFill>
                  <a:schemeClr val="bg1"/>
                </a:solidFill>
                <a:latin typeface="Goudy Old Style" charset="0"/>
                <a:ea typeface="Goudy Old Style" charset="0"/>
                <a:cs typeface="Goudy Old Style" charset="0"/>
              </a:rPr>
              <a:t>Reading</a:t>
            </a:r>
            <a:r>
              <a:rPr lang="en-US" sz="2200" dirty="0">
                <a:solidFill>
                  <a:schemeClr val="bg1"/>
                </a:solidFill>
                <a:latin typeface="Goudy Old Style" charset="0"/>
                <a:ea typeface="Goudy Old Style" charset="0"/>
                <a:cs typeface="Goudy Old Style" charset="0"/>
              </a:rPr>
              <a:t> The Inklings’ sense of stewardship in the area of intellect created a faith-based obligation to seek after Truth, and to challenge with their best intellectual acumen ideas and writing which they believed to be error. Their voracious reading provided ample fodder to sharpen one another, to hone their understanding of Christian thought, and to consider what it means not only to “</a:t>
            </a:r>
            <a:r>
              <a:rPr lang="mr-IN" sz="2200" dirty="0">
                <a:solidFill>
                  <a:schemeClr val="bg1"/>
                </a:solidFill>
                <a:latin typeface="Goudy Old Style" charset="0"/>
                <a:ea typeface="Goudy Old Style" charset="0"/>
                <a:cs typeface="Goudy Old Style" charset="0"/>
              </a:rPr>
              <a:t>…</a:t>
            </a:r>
            <a:r>
              <a:rPr lang="en-US" sz="2200" dirty="0">
                <a:solidFill>
                  <a:schemeClr val="bg1"/>
                </a:solidFill>
                <a:latin typeface="Goudy Old Style" charset="0"/>
                <a:ea typeface="Goudy Old Style" charset="0"/>
                <a:cs typeface="Goudy Old Style" charset="0"/>
              </a:rPr>
              <a:t>take every thought captive” but also to love God with your mind. </a:t>
            </a:r>
            <a:br>
              <a:rPr lang="en-US" sz="2200" dirty="0">
                <a:solidFill>
                  <a:schemeClr val="bg1"/>
                </a:solidFill>
                <a:latin typeface="Goudy Old Style" charset="0"/>
                <a:ea typeface="Goudy Old Style" charset="0"/>
                <a:cs typeface="Goudy Old Style" charset="0"/>
              </a:rPr>
            </a:br>
            <a:r>
              <a:rPr lang="en-US" sz="2200" b="1" i="1" u="sng" dirty="0">
                <a:solidFill>
                  <a:schemeClr val="bg1"/>
                </a:solidFill>
                <a:latin typeface="Goudy Old Style" charset="0"/>
                <a:ea typeface="Goudy Old Style" charset="0"/>
                <a:cs typeface="Goudy Old Style" charset="0"/>
              </a:rPr>
              <a:t>Talking</a:t>
            </a:r>
            <a:r>
              <a:rPr lang="en-US" sz="2200" dirty="0">
                <a:solidFill>
                  <a:schemeClr val="bg1"/>
                </a:solidFill>
                <a:latin typeface="Goudy Old Style" charset="0"/>
                <a:ea typeface="Goudy Old Style" charset="0"/>
                <a:cs typeface="Goudy Old Style" charset="0"/>
              </a:rPr>
              <a:t> It is especially remarkable that the conversation was not about oneself, one’s peers in or outside the group, politics, gossip, but primarily about books, ideas, Christian faith, religion, Truth/Beauty/Goodness, humor, and writing. Much of the conversation seems to have revolved around sharing enthusiasms, asking questions, sharing works in progress, and seeking knowledge/wisdom.</a:t>
            </a:r>
            <a:br>
              <a:rPr lang="en-US" sz="2200" dirty="0">
                <a:solidFill>
                  <a:schemeClr val="bg1"/>
                </a:solidFill>
                <a:latin typeface="Goudy Old Style" charset="0"/>
                <a:ea typeface="Goudy Old Style" charset="0"/>
                <a:cs typeface="Goudy Old Style" charset="0"/>
              </a:rPr>
            </a:br>
            <a:r>
              <a:rPr lang="en-US" sz="2200" b="1" i="1" u="sng" dirty="0">
                <a:solidFill>
                  <a:schemeClr val="bg1"/>
                </a:solidFill>
                <a:latin typeface="Goudy Old Style" charset="0"/>
                <a:ea typeface="Goudy Old Style" charset="0"/>
                <a:cs typeface="Goudy Old Style" charset="0"/>
              </a:rPr>
              <a:t>Shared passion/shared cause </a:t>
            </a:r>
            <a:r>
              <a:rPr lang="en-US" sz="2200" dirty="0">
                <a:solidFill>
                  <a:schemeClr val="bg1"/>
                </a:solidFill>
                <a:latin typeface="Goudy Old Style" charset="0"/>
                <a:ea typeface="Goudy Old Style" charset="0"/>
                <a:cs typeface="Goudy Old Style" charset="0"/>
              </a:rPr>
              <a:t>Seeking out those individuals who shared their passions (not mere preferences or tastes, but rather doorways to one of the Transcendentals [Truth, Beauty, and Goodness]), their attitude was of two friends side by side beholding with wonder a treasure that stood before them. </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i="1" u="sng" dirty="0">
                <a:solidFill>
                  <a:schemeClr val="bg1"/>
                </a:solidFill>
                <a:latin typeface="Goudy Old Style" charset="0"/>
                <a:ea typeface="Goudy Old Style" charset="0"/>
                <a:cs typeface="Goudy Old Style" charset="0"/>
              </a:rPr>
              <a:t>WEEKLY Individual, one on one, and group time </a:t>
            </a:r>
            <a:r>
              <a:rPr lang="en-US" sz="2200" dirty="0">
                <a:solidFill>
                  <a:schemeClr val="bg1"/>
                </a:solidFill>
                <a:latin typeface="Goudy Old Style" charset="0"/>
                <a:ea typeface="Goudy Old Style" charset="0"/>
                <a:cs typeface="Goudy Old Style" charset="0"/>
              </a:rPr>
              <a:t>The Inklings achieved</a:t>
            </a:r>
            <a:r>
              <a:rPr lang="en-US" sz="2200" b="1" dirty="0">
                <a:solidFill>
                  <a:schemeClr val="bg1"/>
                </a:solidFill>
                <a:latin typeface="Goudy Old Style" charset="0"/>
                <a:ea typeface="Goudy Old Style" charset="0"/>
                <a:cs typeface="Goudy Old Style" charset="0"/>
              </a:rPr>
              <a:t> a </a:t>
            </a:r>
            <a:r>
              <a:rPr lang="en-US" sz="2200" dirty="0">
                <a:solidFill>
                  <a:schemeClr val="bg1"/>
                </a:solidFill>
                <a:latin typeface="Goudy Old Style" charset="0"/>
                <a:ea typeface="Goudy Old Style" charset="0"/>
                <a:cs typeface="Goudy Old Style" charset="0"/>
              </a:rPr>
              <a:t>striking balance in the use of their discretionary time that provided a fertile field for the flowering of the group, all the more remarkable because this time was deliberately carved out in the midst of extremely busy and pressured schedules with multiple competing priorities.</a:t>
            </a:r>
            <a:br>
              <a:rPr lang="en-US" sz="2200"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7F53A37-F12C-1A30-62AF-51DA3A16A84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D76EACD-7DF9-BEA2-8500-D57CAB741B3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44927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7942A0-99D7-F328-23A7-8F8E81441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87204-BA24-FC55-1C3C-4F10DCB0D86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884A7BC-A8A9-2BFC-C0C6-957E71FB3030}"/>
              </a:ext>
            </a:extLst>
          </p:cNvPr>
          <p:cNvSpPr>
            <a:spLocks noGrp="1"/>
          </p:cNvSpPr>
          <p:nvPr>
            <p:ph type="subTitle" idx="1"/>
          </p:nvPr>
        </p:nvSpPr>
        <p:spPr>
          <a:xfrm>
            <a:off x="-1" y="-1"/>
            <a:ext cx="11109961" cy="6835139"/>
          </a:xfrm>
        </p:spPr>
        <p:txBody>
          <a:bodyPr>
            <a:noAutofit/>
          </a:bodyPr>
          <a:lstStyle/>
          <a:p>
            <a:pPr marL="0" marR="0">
              <a:spcBef>
                <a:spcPts val="0"/>
              </a:spcBef>
              <a:spcAft>
                <a:spcPts val="0"/>
              </a:spcAft>
            </a:pPr>
            <a:r>
              <a:rPr lang="en-US" sz="2200" dirty="0">
                <a:solidFill>
                  <a:schemeClr val="bg1"/>
                </a:solidFill>
                <a:latin typeface="Goudy Old Style" charset="0"/>
                <a:ea typeface="Goudy Old Style" charset="0"/>
                <a:cs typeface="Goudy Old Style" charset="0"/>
              </a:rPr>
              <a:t>DRAW US IN THE SPIRIT’S TETHER</a:t>
            </a:r>
          </a:p>
          <a:p>
            <a:pPr marL="0" marR="0">
              <a:spcBef>
                <a:spcPts val="0"/>
              </a:spcBef>
              <a:spcAft>
                <a:spcPts val="0"/>
              </a:spcAft>
            </a:pPr>
            <a:endParaRPr lang="en-US" sz="2200" dirty="0">
              <a:solidFill>
                <a:schemeClr val="bg1"/>
              </a:solidFill>
              <a:latin typeface="Goudy Old Style" charset="0"/>
              <a:ea typeface="Goudy Old Style" charset="0"/>
              <a:cs typeface="Goudy Old Style" charset="0"/>
            </a:endParaRP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Draw us in the Spirit’s tether;</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For when humbly, in thy name,</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Two or three are met together,</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Thou art in the midst of them:</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Alleluia! Touch we now thy garment’s hem.</a:t>
            </a:r>
          </a:p>
          <a:p>
            <a:pPr marL="0" marR="0">
              <a:spcBef>
                <a:spcPts val="0"/>
              </a:spcBef>
              <a:spcAft>
                <a:spcPts val="0"/>
              </a:spcAft>
            </a:pPr>
            <a:endParaRPr lang="en-US" sz="2200" dirty="0">
              <a:solidFill>
                <a:schemeClr val="bg1"/>
              </a:solidFill>
              <a:latin typeface="Goudy Old Style" charset="0"/>
              <a:ea typeface="Goudy Old Style" charset="0"/>
              <a:cs typeface="Goudy Old Style" charset="0"/>
            </a:endParaRP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As the brethren use to gather</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In the name of Christ to sup,</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Then with thanks to God the Father</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Break the bread and bless the cup,</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Alleluia! So knit thou our friendship up.</a:t>
            </a:r>
          </a:p>
          <a:p>
            <a:pPr marL="0" marR="0">
              <a:spcBef>
                <a:spcPts val="0"/>
              </a:spcBef>
              <a:spcAft>
                <a:spcPts val="0"/>
              </a:spcAft>
            </a:pPr>
            <a:endParaRPr lang="en-US" sz="2200" dirty="0">
              <a:solidFill>
                <a:schemeClr val="bg1"/>
              </a:solidFill>
              <a:latin typeface="Goudy Old Style" charset="0"/>
              <a:ea typeface="Goudy Old Style" charset="0"/>
              <a:cs typeface="Goudy Old Style" charset="0"/>
            </a:endParaRP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All our meals and all our living</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Make as sacraments of thee,</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That by caring, helping, giving,</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We may true disciples be.</a:t>
            </a:r>
          </a:p>
          <a:p>
            <a:pPr marL="0" marR="0">
              <a:spcBef>
                <a:spcPts val="0"/>
              </a:spcBef>
              <a:spcAft>
                <a:spcPts val="0"/>
              </a:spcAft>
            </a:pPr>
            <a:r>
              <a:rPr lang="en-US" sz="2200" dirty="0">
                <a:solidFill>
                  <a:schemeClr val="bg1"/>
                </a:solidFill>
                <a:latin typeface="Goudy Old Style" charset="0"/>
                <a:ea typeface="Goudy Old Style" charset="0"/>
                <a:cs typeface="Goudy Old Style" charset="0"/>
              </a:rPr>
              <a:t>Alleluia! We will serve thee faithfully.</a:t>
            </a:r>
          </a:p>
          <a:p>
            <a:pPr marL="0" marR="0">
              <a:spcBef>
                <a:spcPts val="0"/>
              </a:spcBef>
              <a:spcAft>
                <a:spcPts val="0"/>
              </a:spcAft>
            </a:pPr>
            <a:endParaRPr lang="en-US" sz="2200" dirty="0">
              <a:solidFill>
                <a:schemeClr val="bg1"/>
              </a:solidFill>
              <a:latin typeface="Goudy Old Style" charset="0"/>
              <a:ea typeface="Goudy Old Style" charset="0"/>
              <a:cs typeface="Goudy Old Style" charset="0"/>
            </a:endParaRPr>
          </a:p>
          <a:p>
            <a:pPr marL="0" marR="0">
              <a:spcBef>
                <a:spcPts val="0"/>
              </a:spcBef>
              <a:spcAft>
                <a:spcPts val="0"/>
              </a:spcAft>
            </a:pPr>
            <a:r>
              <a:rPr lang="en-US" sz="1800" i="1" dirty="0">
                <a:solidFill>
                  <a:schemeClr val="bg1"/>
                </a:solidFill>
                <a:latin typeface="Goudy Old Style" charset="0"/>
              </a:rPr>
              <a:t>Lyrics: </a:t>
            </a:r>
            <a:r>
              <a:rPr lang="en-US" sz="1800" i="1" dirty="0" err="1">
                <a:solidFill>
                  <a:schemeClr val="bg1"/>
                </a:solidFill>
                <a:latin typeface="Goudy Old Style" charset="0"/>
              </a:rPr>
              <a:t>Rev’d</a:t>
            </a:r>
            <a:r>
              <a:rPr lang="en-US" sz="1800" i="1" dirty="0">
                <a:solidFill>
                  <a:schemeClr val="bg1"/>
                </a:solidFill>
                <a:latin typeface="Goudy Old Style" charset="0"/>
              </a:rPr>
              <a:t> Percy </a:t>
            </a:r>
            <a:r>
              <a:rPr lang="en-US" sz="1800" i="1" dirty="0" err="1">
                <a:solidFill>
                  <a:schemeClr val="bg1"/>
                </a:solidFill>
                <a:latin typeface="Goudy Old Style" charset="0"/>
              </a:rPr>
              <a:t>Dearmer</a:t>
            </a:r>
            <a:r>
              <a:rPr lang="en-US" sz="1800" i="1" dirty="0">
                <a:solidFill>
                  <a:schemeClr val="bg1"/>
                </a:solidFill>
                <a:latin typeface="Goudy Old Style" charset="0"/>
              </a:rPr>
              <a:t>, 1931</a:t>
            </a:r>
          </a:p>
          <a:p>
            <a:pPr marL="0" marR="0">
              <a:spcBef>
                <a:spcPts val="0"/>
              </a:spcBef>
              <a:spcAft>
                <a:spcPts val="0"/>
              </a:spcAft>
            </a:pPr>
            <a:r>
              <a:rPr lang="en-US" sz="1800" i="1" dirty="0">
                <a:solidFill>
                  <a:schemeClr val="bg1"/>
                </a:solidFill>
                <a:latin typeface="Goudy Old Style" charset="0"/>
              </a:rPr>
              <a:t>Music: Harold </a:t>
            </a:r>
            <a:r>
              <a:rPr lang="en-US" sz="1800" i="1" dirty="0" err="1">
                <a:solidFill>
                  <a:schemeClr val="bg1"/>
                </a:solidFill>
                <a:latin typeface="Goudy Old Style" charset="0"/>
              </a:rPr>
              <a:t>Friedell</a:t>
            </a:r>
            <a:r>
              <a:rPr lang="en-US" sz="1800" i="1" dirty="0">
                <a:solidFill>
                  <a:schemeClr val="bg1"/>
                </a:solidFill>
                <a:latin typeface="Goudy Old Style" charset="0"/>
              </a:rPr>
              <a:t>, 1957</a:t>
            </a:r>
            <a:endParaRPr lang="en-US" sz="18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142F29F8-349F-6C62-01E1-DA8568BABAF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C55A72B-0EF1-F3CE-021E-BCE2DF39014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21182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Queen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endParaRPr lang="en-US" sz="800" b="1" dirty="0">
              <a:solidFill>
                <a:schemeClr val="bg1"/>
              </a:solidFill>
              <a:latin typeface="Goudy Old Style" charset="0"/>
              <a:ea typeface="Goudy Old Style" charset="0"/>
              <a:cs typeface="Goudy Old Style" charset="0"/>
            </a:endParaRPr>
          </a:p>
          <a:p>
            <a:pPr algn="l">
              <a:lnSpc>
                <a:spcPct val="100000"/>
              </a:lnSpc>
              <a:spcBef>
                <a:spcPts val="600"/>
              </a:spcBef>
            </a:pPr>
            <a:r>
              <a:rPr lang="en-US" sz="3600" b="1" i="0" dirty="0">
                <a:solidFill>
                  <a:srgbClr val="001D35"/>
                </a:solidFill>
                <a:effectLst/>
                <a:latin typeface="Goudy Old Style" panose="02020502050305020303" pitchFamily="18" charset="77"/>
              </a:rPr>
              <a:t>Imagination: What Does It Mean to Inhabit a Story</a:t>
            </a:r>
            <a:endParaRPr lang="en-US" sz="3600" b="1" dirty="0">
              <a:latin typeface="Goudy Old Style" panose="02020502050305020303" pitchFamily="18" charset="77"/>
            </a:endParaRPr>
          </a:p>
          <a:p>
            <a:pPr algn="l">
              <a:lnSpc>
                <a:spcPct val="100000"/>
              </a:lnSpc>
              <a:spcBef>
                <a:spcPts val="0"/>
              </a:spcBef>
            </a:pPr>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2554FB-5563-5FE7-5EEC-33A563A23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C90AF-2F40-0676-17E9-C33611747D5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0AAAAFD-47B6-8026-F83E-164C18863FF5}"/>
              </a:ext>
            </a:extLst>
          </p:cNvPr>
          <p:cNvSpPr>
            <a:spLocks noGrp="1"/>
          </p:cNvSpPr>
          <p:nvPr>
            <p:ph type="subTitle" idx="1"/>
          </p:nvPr>
        </p:nvSpPr>
        <p:spPr>
          <a:xfrm>
            <a:off x="-1" y="-1"/>
            <a:ext cx="10972801" cy="6835139"/>
          </a:xfrm>
        </p:spPr>
        <p:txBody>
          <a:bodyPr>
            <a:normAutofit fontScale="92500" lnSpcReduction="20000"/>
          </a:bodyPr>
          <a:lstStyle/>
          <a:p>
            <a:pPr algn="l"/>
            <a:r>
              <a:rPr lang="en-US" sz="2200" b="1" dirty="0">
                <a:solidFill>
                  <a:schemeClr val="bg1"/>
                </a:solidFill>
                <a:latin typeface="Goudy Old Style" panose="02020502050305020303" pitchFamily="18" charset="77"/>
              </a:rPr>
              <a:t>Chapter 5: “Caspian’s Adventure in the Mountains”                                                                                       </a:t>
            </a:r>
            <a:r>
              <a:rPr lang="en-US" sz="2200" i="1" dirty="0">
                <a:solidFill>
                  <a:schemeClr val="bg1"/>
                </a:solidFill>
                <a:latin typeface="Goudy Old Style" panose="02020502050305020303" pitchFamily="18" charset="77"/>
              </a:rPr>
              <a:t>(Firing the imagination—Do we actually get to MEET Caspian? What kind of adventure? Mountains?)</a:t>
            </a:r>
          </a:p>
          <a:p>
            <a:pPr algn="l"/>
            <a:r>
              <a:rPr lang="en-US" dirty="0">
                <a:solidFill>
                  <a:schemeClr val="bg1"/>
                </a:solidFill>
                <a:latin typeface="Goudy Old Style" panose="02020502050305020303" pitchFamily="18" charset="77"/>
              </a:rPr>
              <a:t>Prince Caspian continues learning more about Old Narnia from Dr. Cornelius and longs after it, in the midst of all his other education. </a:t>
            </a:r>
          </a:p>
          <a:p>
            <a:pPr algn="l"/>
            <a:r>
              <a:rPr lang="en-US" dirty="0">
                <a:solidFill>
                  <a:schemeClr val="bg1"/>
                </a:solidFill>
                <a:latin typeface="Goudy Old Style" panose="02020502050305020303" pitchFamily="18" charset="77"/>
              </a:rPr>
              <a:t>Caspian’s tutor wakes him in the night and tells him he must prepare to flee; he tells Caspian the whole truth, which is that Caspian is the true King of Narnia and his uncle Miraz a usurper who murdered Caspian’s father. Miraz’s wife has had a baby son, so now Miraz plans to kill Caspian to make way for his own son. </a:t>
            </a:r>
          </a:p>
          <a:p>
            <a:pPr algn="l"/>
            <a:r>
              <a:rPr lang="en-US" dirty="0">
                <a:solidFill>
                  <a:schemeClr val="bg1"/>
                </a:solidFill>
                <a:latin typeface="Goudy Old Style" panose="02020502050305020303" pitchFamily="18" charset="77"/>
              </a:rPr>
              <a:t>Caspian parts tearfully from Dr. Cornelius, who gives him not only a bag of gold but also the precious magical horn of Queen Susan to be used only in extremity.</a:t>
            </a:r>
          </a:p>
          <a:p>
            <a:pPr algn="l"/>
            <a:r>
              <a:rPr lang="en-US" dirty="0">
                <a:solidFill>
                  <a:schemeClr val="bg1"/>
                </a:solidFill>
                <a:latin typeface="Goudy Old Style" panose="02020502050305020303" pitchFamily="18" charset="77"/>
              </a:rPr>
              <a:t>Riding his horse Destrier, Caspian heads south into the deep pine forest, when a storm causes the horse to bolt and Caspian is knocked unconscious. He is rescued by a badger and two dwarfs, who are Old Narnians who disagree about what to do with him. Caspian explains his belief in Aslan, and the badger pledges loyalty to Caspian as the true King.</a:t>
            </a:r>
          </a:p>
          <a:p>
            <a:pPr algn="l"/>
            <a:endParaRPr lang="en-US" dirty="0">
              <a:solidFill>
                <a:schemeClr val="bg1"/>
              </a:solidFill>
              <a:latin typeface="Goudy Old Style" panose="02020502050305020303" pitchFamily="18" charset="77"/>
            </a:endParaRPr>
          </a:p>
          <a:p>
            <a:pPr algn="l"/>
            <a:r>
              <a:rPr lang="en-US" b="1" dirty="0">
                <a:solidFill>
                  <a:schemeClr val="bg1"/>
                </a:solidFill>
                <a:latin typeface="Goudy Old Style" panose="02020502050305020303" pitchFamily="18" charset="77"/>
              </a:rPr>
              <a:t>Themes</a:t>
            </a:r>
          </a:p>
          <a:p>
            <a:pPr algn="l"/>
            <a:r>
              <a:rPr lang="en-US" dirty="0">
                <a:solidFill>
                  <a:schemeClr val="bg1"/>
                </a:solidFill>
                <a:latin typeface="Goudy Old Style" panose="02020502050305020303" pitchFamily="18" charset="77"/>
              </a:rPr>
              <a:t>The more you learn about what is Beautiful and True, the more your heart longs after it.</a:t>
            </a:r>
          </a:p>
          <a:p>
            <a:pPr algn="l"/>
            <a:r>
              <a:rPr lang="en-US" dirty="0">
                <a:solidFill>
                  <a:schemeClr val="bg1"/>
                </a:solidFill>
                <a:latin typeface="Goudy Old Style" panose="02020502050305020303" pitchFamily="18" charset="77"/>
              </a:rPr>
              <a:t>True love and friendship are expressed in self-sacrifice.</a:t>
            </a:r>
          </a:p>
          <a:p>
            <a:pPr algn="l"/>
            <a:r>
              <a:rPr lang="en-US" dirty="0">
                <a:solidFill>
                  <a:schemeClr val="bg1"/>
                </a:solidFill>
                <a:latin typeface="Goudy Old Style" panose="02020502050305020303" pitchFamily="18" charset="77"/>
              </a:rPr>
              <a:t>Lies and treachery, once begun, spiral into even more Evil.</a:t>
            </a:r>
          </a:p>
          <a:p>
            <a:pPr algn="l"/>
            <a:r>
              <a:rPr lang="en-US" dirty="0">
                <a:solidFill>
                  <a:schemeClr val="bg1"/>
                </a:solidFill>
                <a:latin typeface="Goudy Old Style" panose="02020502050305020303" pitchFamily="18" charset="77"/>
              </a:rPr>
              <a:t>Prejudice against groups without knowing individuals can beget violence.</a:t>
            </a:r>
          </a:p>
          <a:p>
            <a:pPr algn="l"/>
            <a:r>
              <a:rPr lang="en-US" dirty="0">
                <a:solidFill>
                  <a:schemeClr val="bg1"/>
                </a:solidFill>
                <a:latin typeface="Goudy Old Style" panose="02020502050305020303" pitchFamily="18" charset="77"/>
              </a:rPr>
              <a:t>Remembering from the past what is True and what makes for flourishing is important in order to make wise decisions in the present.</a:t>
            </a:r>
          </a:p>
        </p:txBody>
      </p:sp>
      <p:sp>
        <p:nvSpPr>
          <p:cNvPr id="6" name="Rectangle 2">
            <a:extLst>
              <a:ext uri="{FF2B5EF4-FFF2-40B4-BE49-F238E27FC236}">
                <a16:creationId xmlns:a16="http://schemas.microsoft.com/office/drawing/2014/main" id="{FD176B58-A983-2C56-7B85-1F5733B9ED4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4748DAD-B60A-B77D-D86B-64676F2C5C4B}"/>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34523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FC0576-D821-13E9-0FE0-557613F39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C0356-8F0F-7BDB-DCF5-CF8152B88B7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31F20B8-1D55-A847-84E8-C7FDC06BC04C}"/>
              </a:ext>
            </a:extLst>
          </p:cNvPr>
          <p:cNvSpPr>
            <a:spLocks noGrp="1"/>
          </p:cNvSpPr>
          <p:nvPr>
            <p:ph type="subTitle" idx="1"/>
          </p:nvPr>
        </p:nvSpPr>
        <p:spPr>
          <a:xfrm>
            <a:off x="-1" y="-1"/>
            <a:ext cx="10972801" cy="6835139"/>
          </a:xfrm>
        </p:spPr>
        <p:txBody>
          <a:bodyPr>
            <a:normAutofit lnSpcReduction="10000"/>
          </a:bodyPr>
          <a:lstStyle/>
          <a:p>
            <a:pPr algn="l"/>
            <a:r>
              <a:rPr lang="en-US" sz="2200" b="1" dirty="0">
                <a:solidFill>
                  <a:schemeClr val="bg1"/>
                </a:solidFill>
                <a:latin typeface="Goudy Old Style" panose="02020502050305020303" pitchFamily="18" charset="77"/>
              </a:rPr>
              <a:t>Chapter 6: “The People That Lived in Hiding”                                                                                       </a:t>
            </a:r>
            <a:r>
              <a:rPr lang="en-US" sz="2200" i="1" dirty="0">
                <a:solidFill>
                  <a:schemeClr val="bg1"/>
                </a:solidFill>
                <a:latin typeface="Goudy Old Style" panose="02020502050305020303" pitchFamily="18" charset="77"/>
              </a:rPr>
              <a:t>(Firing the imagination—What people? Hiding where? Hiding from what or from whom?)</a:t>
            </a:r>
          </a:p>
          <a:p>
            <a:pPr algn="l"/>
            <a:r>
              <a:rPr lang="en-US" sz="2200" dirty="0">
                <a:solidFill>
                  <a:schemeClr val="bg1"/>
                </a:solidFill>
                <a:latin typeface="Goudy Old Style" panose="02020502050305020303" pitchFamily="18" charset="77"/>
              </a:rPr>
              <a:t>Caspian, the badger, and the two dwarfs begin a series of visits to the Old Narnians seeking to recruit them to help Caspian</a:t>
            </a:r>
          </a:p>
          <a:p>
            <a:pPr algn="l"/>
            <a:r>
              <a:rPr lang="en-US" sz="2200" dirty="0">
                <a:solidFill>
                  <a:schemeClr val="bg1"/>
                </a:solidFill>
                <a:latin typeface="Goudy Old Style" panose="02020502050305020303" pitchFamily="18" charset="77"/>
              </a:rPr>
              <a:t>The bulgy bears and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the squirrel join with enthusiasm, and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is sent to summon more Old Narnians to a feast and council on Dancing Lawn; the seven brothers, Red Dwarfs, also agree to support Caspian, and they outfit the party with armor and swords</a:t>
            </a:r>
          </a:p>
          <a:p>
            <a:pPr algn="l"/>
            <a:r>
              <a:rPr lang="en-US" sz="2200" dirty="0">
                <a:solidFill>
                  <a:schemeClr val="bg1"/>
                </a:solidFill>
                <a:latin typeface="Goudy Old Style" panose="02020502050305020303" pitchFamily="18" charset="77"/>
              </a:rPr>
              <a:t>The Black Dwarfs are more reticent but hate Miraz and agree to support Caspian against him, but suggest recruiting some hags and ogres, an idea from which the company recoils in horror</a:t>
            </a:r>
          </a:p>
          <a:p>
            <a:pPr algn="l"/>
            <a:r>
              <a:rPr lang="en-US" sz="2200" dirty="0">
                <a:solidFill>
                  <a:schemeClr val="bg1"/>
                </a:solidFill>
                <a:latin typeface="Goudy Old Style" panose="02020502050305020303" pitchFamily="18" charset="77"/>
              </a:rPr>
              <a:t>The centaurs are expecting them, and say the portents of the stars say it is time for war, an idea the company embraces after some consideration</a:t>
            </a:r>
          </a:p>
          <a:p>
            <a:pPr algn="l"/>
            <a:r>
              <a:rPr lang="en-US" sz="2200" dirty="0" err="1">
                <a:solidFill>
                  <a:schemeClr val="bg1"/>
                </a:solidFill>
                <a:latin typeface="Goudy Old Style" panose="02020502050305020303" pitchFamily="18" charset="77"/>
              </a:rPr>
              <a:t>Reepicheep</a:t>
            </a:r>
            <a:r>
              <a:rPr lang="en-US" sz="2200" dirty="0">
                <a:solidFill>
                  <a:schemeClr val="bg1"/>
                </a:solidFill>
                <a:latin typeface="Goudy Old Style" panose="02020502050305020303" pitchFamily="18" charset="77"/>
              </a:rPr>
              <a:t> and his mice brethren support Caspian, and although they are unable to wake the trees, a host of Fauns come in the night and lead the company in a dance</a:t>
            </a: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There is Joy in living into and pursuing your faith</a:t>
            </a:r>
          </a:p>
          <a:p>
            <a:pPr algn="l"/>
            <a:r>
              <a:rPr lang="en-US" sz="2200" dirty="0">
                <a:solidFill>
                  <a:schemeClr val="bg1"/>
                </a:solidFill>
                <a:latin typeface="Goudy Old Style" panose="02020502050305020303" pitchFamily="18" charset="77"/>
              </a:rPr>
              <a:t>Seeing the same Truth/engaging the same quest is a strong foundation for friendship</a:t>
            </a:r>
          </a:p>
          <a:p>
            <a:pPr algn="l"/>
            <a:r>
              <a:rPr lang="en-US" sz="2200" dirty="0">
                <a:solidFill>
                  <a:schemeClr val="bg1"/>
                </a:solidFill>
                <a:latin typeface="Goudy Old Style" panose="02020502050305020303" pitchFamily="18" charset="77"/>
              </a:rPr>
              <a:t>A utilitarian/pragmatic worldview is antithetical to fellowship and loyalty</a:t>
            </a:r>
          </a:p>
          <a:p>
            <a:pPr algn="l"/>
            <a:r>
              <a:rPr lang="en-US" sz="2200" dirty="0">
                <a:solidFill>
                  <a:schemeClr val="bg1"/>
                </a:solidFill>
                <a:latin typeface="Goudy Old Style" panose="02020502050305020303" pitchFamily="18" charset="77"/>
              </a:rPr>
              <a:t>Reductionistic thinking and failure of imagination limits your understanding of reality</a:t>
            </a:r>
          </a:p>
          <a:p>
            <a:pPr algn="l"/>
            <a:r>
              <a:rPr lang="en-US" sz="2200" dirty="0">
                <a:solidFill>
                  <a:schemeClr val="bg1"/>
                </a:solidFill>
                <a:latin typeface="Goudy Old Style" panose="02020502050305020303" pitchFamily="18" charset="77"/>
              </a:rPr>
              <a:t>The timing and season for a quest is determined in the Heavens</a:t>
            </a:r>
          </a:p>
        </p:txBody>
      </p:sp>
      <p:sp>
        <p:nvSpPr>
          <p:cNvPr id="6" name="Rectangle 2">
            <a:extLst>
              <a:ext uri="{FF2B5EF4-FFF2-40B4-BE49-F238E27FC236}">
                <a16:creationId xmlns:a16="http://schemas.microsoft.com/office/drawing/2014/main" id="{9EF19F29-3AE9-4BB1-1A0D-99971022743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3313C0C-EDA3-B52C-27EF-ECA9B0B339AD}"/>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15788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54172E-E20C-C3CE-E74B-7AF663759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D0C41-1897-386A-CF8A-92E182C9F80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3D8A6C7-2541-3937-0815-77F020B2FC87}"/>
              </a:ext>
            </a:extLst>
          </p:cNvPr>
          <p:cNvSpPr>
            <a:spLocks noGrp="1"/>
          </p:cNvSpPr>
          <p:nvPr>
            <p:ph type="subTitle" idx="1"/>
          </p:nvPr>
        </p:nvSpPr>
        <p:spPr>
          <a:xfrm>
            <a:off x="-1" y="-1"/>
            <a:ext cx="10972801" cy="6835139"/>
          </a:xfrm>
        </p:spPr>
        <p:txBody>
          <a:bodyPr>
            <a:normAutofit lnSpcReduction="10000"/>
          </a:bodyPr>
          <a:lstStyle/>
          <a:p>
            <a:pPr algn="l"/>
            <a:r>
              <a:rPr lang="en-US" sz="2200" b="1" dirty="0">
                <a:solidFill>
                  <a:schemeClr val="bg1"/>
                </a:solidFill>
                <a:latin typeface="Goudy Old Style" panose="02020502050305020303" pitchFamily="18" charset="77"/>
              </a:rPr>
              <a:t>Caspian, the badger, and the two dwarfs begin a series of visits to the Old Narnians seeking to recruit them to help Caspian.</a:t>
            </a:r>
          </a:p>
          <a:p>
            <a:pPr algn="l"/>
            <a:r>
              <a:rPr lang="en-US" sz="2200" dirty="0">
                <a:solidFill>
                  <a:schemeClr val="bg1"/>
                </a:solidFill>
                <a:latin typeface="Goudy Old Style" panose="02020502050305020303" pitchFamily="18" charset="77"/>
              </a:rPr>
              <a:t>“Now began the happiest times that Caspian had ever known. On a fine summer morning when the dew lay on the grass he set off with the Badger and the two Dwarfs, up through the forest to a high saddle in the mountains and down onto their sunny southern slopes where one looked across the green </a:t>
            </a:r>
            <a:r>
              <a:rPr lang="en-US" sz="2200" dirty="0" err="1">
                <a:solidFill>
                  <a:schemeClr val="bg1"/>
                </a:solidFill>
                <a:latin typeface="Goudy Old Style" panose="02020502050305020303" pitchFamily="18" charset="77"/>
              </a:rPr>
              <a:t>wolds</a:t>
            </a:r>
            <a:r>
              <a:rPr lang="en-US" sz="2200" dirty="0">
                <a:solidFill>
                  <a:schemeClr val="bg1"/>
                </a:solidFill>
                <a:latin typeface="Goudy Old Style" panose="02020502050305020303" pitchFamily="18" charset="77"/>
              </a:rPr>
              <a:t> of </a:t>
            </a:r>
            <a:r>
              <a:rPr lang="en-US" sz="2200" dirty="0" err="1">
                <a:solidFill>
                  <a:schemeClr val="bg1"/>
                </a:solidFill>
                <a:latin typeface="Goudy Old Style" panose="02020502050305020303" pitchFamily="18" charset="77"/>
              </a:rPr>
              <a:t>Archenland</a:t>
            </a:r>
            <a:r>
              <a:rPr lang="en-US" sz="2200" dirty="0">
                <a:solidFill>
                  <a:schemeClr val="bg1"/>
                </a:solidFill>
                <a:latin typeface="Goudy Old Style" panose="02020502050305020303" pitchFamily="18" charset="77"/>
              </a:rPr>
              <a:t>.”</a:t>
            </a:r>
          </a:p>
          <a:p>
            <a:pPr algn="l"/>
            <a:r>
              <a:rPr lang="en-US" sz="2200" b="1" dirty="0">
                <a:solidFill>
                  <a:schemeClr val="bg1"/>
                </a:solidFill>
                <a:latin typeface="Goudy Old Style" panose="02020502050305020303" pitchFamily="18" charset="77"/>
              </a:rPr>
              <a:t>The bulgy bears and </a:t>
            </a:r>
            <a:r>
              <a:rPr lang="en-US" sz="2200" b="1" dirty="0" err="1">
                <a:solidFill>
                  <a:schemeClr val="bg1"/>
                </a:solidFill>
                <a:latin typeface="Goudy Old Style" panose="02020502050305020303" pitchFamily="18" charset="77"/>
              </a:rPr>
              <a:t>Pattertwig</a:t>
            </a:r>
            <a:r>
              <a:rPr lang="en-US" sz="2200" b="1" dirty="0">
                <a:solidFill>
                  <a:schemeClr val="bg1"/>
                </a:solidFill>
                <a:latin typeface="Goudy Old Style" panose="02020502050305020303" pitchFamily="18" charset="77"/>
              </a:rPr>
              <a:t> the squirrel join with enthusiasm, and </a:t>
            </a:r>
            <a:r>
              <a:rPr lang="en-US" sz="2200" b="1" dirty="0" err="1">
                <a:solidFill>
                  <a:schemeClr val="bg1"/>
                </a:solidFill>
                <a:latin typeface="Goudy Old Style" panose="02020502050305020303" pitchFamily="18" charset="77"/>
              </a:rPr>
              <a:t>Pattertwig</a:t>
            </a:r>
            <a:r>
              <a:rPr lang="en-US" sz="2200" b="1" dirty="0">
                <a:solidFill>
                  <a:schemeClr val="bg1"/>
                </a:solidFill>
                <a:latin typeface="Goudy Old Style" panose="02020502050305020303" pitchFamily="18" charset="77"/>
              </a:rPr>
              <a:t> is sent to summon more Old Narnians to a feast and council on Dancing Lawn; the seven brothers, Red Dwarfs, also agree to support Caspian, and they outfit the party with armor and swords.</a:t>
            </a:r>
          </a:p>
          <a:p>
            <a:pPr algn="l"/>
            <a:r>
              <a:rPr lang="en-US" sz="2200" dirty="0">
                <a:solidFill>
                  <a:schemeClr val="bg1"/>
                </a:solidFill>
                <a:latin typeface="Goudy Old Style" panose="02020502050305020303" pitchFamily="18" charset="77"/>
              </a:rPr>
              <a:t>“We will go first to the Three Bulgy Bears,” said Trumpkin. They came in a glade to an old hollow oak tree covered with moss, and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tapped with his paw three times on the trunk;…out came three brown bears, very bulgy indeed and blinking their little eyes. And when everything had been explained to them (which took a long time because they were so sleepy) they said, just as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had said, that a son of Adam ought to be King of Narnia and all kissed Caspian—very wet, </a:t>
            </a:r>
            <a:r>
              <a:rPr lang="en-US" sz="2200" dirty="0" err="1">
                <a:solidFill>
                  <a:schemeClr val="bg1"/>
                </a:solidFill>
                <a:latin typeface="Goudy Old Style" panose="02020502050305020303" pitchFamily="18" charset="77"/>
              </a:rPr>
              <a:t>snuffly</a:t>
            </a:r>
            <a:r>
              <a:rPr lang="en-US" sz="2200" dirty="0">
                <a:solidFill>
                  <a:schemeClr val="bg1"/>
                </a:solidFill>
                <a:latin typeface="Goudy Old Style" panose="02020502050305020303" pitchFamily="18" charset="77"/>
              </a:rPr>
              <a:t> kisses they were—and offered him some honey…[</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the Squirrel welcomed Caspian at once and asked… if he could take any messages to other friends. “For I can go nearly everywhere without setting foot to ground,” he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and the Dwarfs thought this a very good idea and gave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messages to all sorts of people with queer names telling them all to come to a feast and council on Dancing Lawn at midnight three nights ahead. Their next visit was to the Seven Brothers of Shuddering Wood… It took some time to satisfy them that Caspian was a friend and not an enemy, but when they did, they all cried—“Long live the King,” and their gifts were noble—mail shirts and helmets and swords for Caspian and Trumpkin and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a:t>
            </a:r>
          </a:p>
        </p:txBody>
      </p:sp>
      <p:sp>
        <p:nvSpPr>
          <p:cNvPr id="6" name="Rectangle 2">
            <a:extLst>
              <a:ext uri="{FF2B5EF4-FFF2-40B4-BE49-F238E27FC236}">
                <a16:creationId xmlns:a16="http://schemas.microsoft.com/office/drawing/2014/main" id="{23487601-614A-5923-F5D9-F59DB510CAC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2D56142-A115-FB07-CED9-5D69391F478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196661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43496</TotalTime>
  <Words>5862</Words>
  <Application>Microsoft Macintosh PowerPoint</Application>
  <PresentationFormat>Widescreen</PresentationFormat>
  <Paragraphs>204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Google Sans</vt:lpstr>
      <vt:lpstr>Goudy Old Style</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454</cp:revision>
  <cp:lastPrinted>2019-02-13T16:31:27Z</cp:lastPrinted>
  <dcterms:created xsi:type="dcterms:W3CDTF">2018-09-19T14:45:23Z</dcterms:created>
  <dcterms:modified xsi:type="dcterms:W3CDTF">2025-10-22T14:27:18Z</dcterms:modified>
</cp:coreProperties>
</file>